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30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44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08B5B-4FAA-285C-6D77-10A9862F5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08EDEF-F282-9130-C5BA-F4B2A2E636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EAA2FE-7BDC-7C40-B3D1-785280584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2ABCC-749A-DE5E-A389-DC23AEA70F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92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4.png"/><Relationship Id="rId7" Type="http://schemas.openxmlformats.org/officeDocument/2006/relationships/slide" Target="../slides/slide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../slides/slide46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66391f0009f9652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752" y="100584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3004" y="4060952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752" y="5075428"/>
            <a:ext cx="768096" cy="768096"/>
          </a:xfrm>
          <a:prstGeom prst="rect">
            <a:avLst/>
          </a:prstGeom>
        </p:spPr>
      </p:pic>
      <p:sp>
        <p:nvSpPr>
          <p:cNvPr id="9" name="MasterShapeName"/>
          <p:cNvSpPr/>
          <p:nvPr/>
        </p:nvSpPr>
        <p:spPr>
          <a:xfrm>
            <a:off x="5504688" y="100584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493004" y="406095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51379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4" name="MasterShapeName?linknodeid=29f5a4914&amp;color=RGB(0,96,96)">
            <a:hlinkClick r:id="rId6" action="ppaction://hlinksldjump"/>
          </p:cNvPr>
          <p:cNvSpPr/>
          <p:nvPr/>
        </p:nvSpPr>
        <p:spPr>
          <a:xfrm>
            <a:off x="6803136" y="116128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5" name="MasterShapeName?linknodeid=6f92f63d5&amp;color=RGB(0,96,96)">
            <a:hlinkClick r:id="rId7" action="ppaction://hlinksldjump"/>
          </p:cNvPr>
          <p:cNvSpPr/>
          <p:nvPr/>
        </p:nvSpPr>
        <p:spPr>
          <a:xfrm>
            <a:off x="6803136" y="42164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6" name="MasterShapeName?linknodeid=faf10edd1&amp;color=RGB(0,96,96)">
            <a:hlinkClick r:id="rId8" action="ppaction://hlinksldjump"/>
          </p:cNvPr>
          <p:cNvSpPr/>
          <p:nvPr/>
        </p:nvSpPr>
        <p:spPr>
          <a:xfrm>
            <a:off x="6803136" y="52933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2488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MasterShapeName" descr="preencoded.png">
            <a:extLst>
              <a:ext uri="{FF2B5EF4-FFF2-40B4-BE49-F238E27FC236}">
                <a16:creationId xmlns:a16="http://schemas.microsoft.com/office/drawing/2014/main" id="{F99E52AF-F3A2-5414-2EB3-9FB271408D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20" name="MasterShapeName" descr="preencoded.png">
            <a:extLst>
              <a:ext uri="{FF2B5EF4-FFF2-40B4-BE49-F238E27FC236}">
                <a16:creationId xmlns:a16="http://schemas.microsoft.com/office/drawing/2014/main" id="{48B8FB69-70F6-ED17-D3E2-BAD1D24D07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21" name="MasterShapeName" descr="preencoded.png">
            <a:extLst>
              <a:ext uri="{FF2B5EF4-FFF2-40B4-BE49-F238E27FC236}">
                <a16:creationId xmlns:a16="http://schemas.microsoft.com/office/drawing/2014/main" id="{EA9408D9-C15B-2FC2-3F34-289FDDB8F5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4688" y="2139696"/>
            <a:ext cx="768096" cy="768096"/>
          </a:xfrm>
          <a:prstGeom prst="rect">
            <a:avLst/>
          </a:prstGeom>
        </p:spPr>
      </p:pic>
      <p:pic>
        <p:nvPicPr>
          <p:cNvPr id="22" name="MasterShapeName" descr="preencoded.png">
            <a:extLst>
              <a:ext uri="{FF2B5EF4-FFF2-40B4-BE49-F238E27FC236}">
                <a16:creationId xmlns:a16="http://schemas.microsoft.com/office/drawing/2014/main" id="{D174FF63-11B6-85A6-71E4-8EFA9F83AAC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56502" y="4793488"/>
            <a:ext cx="768096" cy="768096"/>
          </a:xfrm>
          <a:prstGeom prst="rect">
            <a:avLst/>
          </a:prstGeom>
        </p:spPr>
      </p:pic>
      <p:sp>
        <p:nvSpPr>
          <p:cNvPr id="23" name="MasterShapeName">
            <a:extLst>
              <a:ext uri="{FF2B5EF4-FFF2-40B4-BE49-F238E27FC236}">
                <a16:creationId xmlns:a16="http://schemas.microsoft.com/office/drawing/2014/main" id="{2EB4D326-4FEA-A2A6-E2C6-6BC12A837797}"/>
              </a:ext>
            </a:extLst>
          </p:cNvPr>
          <p:cNvSpPr/>
          <p:nvPr userDrawn="1"/>
        </p:nvSpPr>
        <p:spPr>
          <a:xfrm>
            <a:off x="5504688" y="213360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24" name="MasterShapeName">
            <a:extLst>
              <a:ext uri="{FF2B5EF4-FFF2-40B4-BE49-F238E27FC236}">
                <a16:creationId xmlns:a16="http://schemas.microsoft.com/office/drawing/2014/main" id="{A8558CA2-9285-2792-68AC-3402AE5991E6}"/>
              </a:ext>
            </a:extLst>
          </p:cNvPr>
          <p:cNvSpPr/>
          <p:nvPr userDrawn="1"/>
        </p:nvSpPr>
        <p:spPr>
          <a:xfrm>
            <a:off x="5556502" y="479348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sz="2400" dirty="0"/>
          </a:p>
        </p:txBody>
      </p:sp>
      <p:sp>
        <p:nvSpPr>
          <p:cNvPr id="25" name="MasterShapeName?linknodeid=ba5d03531&amp;color=RGB(0,96,96)">
            <a:hlinkClick r:id="rId6" action="ppaction://hlinksldjump"/>
            <a:extLst>
              <a:ext uri="{FF2B5EF4-FFF2-40B4-BE49-F238E27FC236}">
                <a16:creationId xmlns:a16="http://schemas.microsoft.com/office/drawing/2014/main" id="{D204B84A-5366-EEAE-B430-39AB6E2ED59D}"/>
              </a:ext>
            </a:extLst>
          </p:cNvPr>
          <p:cNvSpPr/>
          <p:nvPr userDrawn="1"/>
        </p:nvSpPr>
        <p:spPr>
          <a:xfrm>
            <a:off x="6803136" y="213969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26" name="MasterShapeName?linknodeid=815abf6ea&amp;color=RGB(0,96,96)">
            <a:hlinkClick r:id="rId7" action="ppaction://hlinksldjump"/>
            <a:extLst>
              <a:ext uri="{FF2B5EF4-FFF2-40B4-BE49-F238E27FC236}">
                <a16:creationId xmlns:a16="http://schemas.microsoft.com/office/drawing/2014/main" id="{38058531-0B12-040E-E9A7-EE7A46C66D6D}"/>
              </a:ext>
            </a:extLst>
          </p:cNvPr>
          <p:cNvSpPr/>
          <p:nvPr userDrawn="1"/>
        </p:nvSpPr>
        <p:spPr>
          <a:xfrm>
            <a:off x="6854950" y="49489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3" r:id="rId6"/>
    <p:sldLayoutId id="214748365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7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slide" Target="slide10.xml"/><Relationship Id="rId5" Type="http://schemas.openxmlformats.org/officeDocument/2006/relationships/image" Target="../media/image10.png"/><Relationship Id="rId10" Type="http://schemas.openxmlformats.org/officeDocument/2006/relationships/slide" Target="slide8.xml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slide" Target="slide4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7.xml"/><Relationship Id="rId5" Type="http://schemas.openxmlformats.org/officeDocument/2006/relationships/slide" Target="slide32.xml"/><Relationship Id="rId4" Type="http://schemas.openxmlformats.org/officeDocument/2006/relationships/slide" Target="slide2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136a1704?vcp=1&amp;pid=16a1e957c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c136a1704?vcp=1&amp;pid=16a1e957c&amp;color=61,88,159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05057cba0?vcp=1&amp;pid=c136a1704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应用诱导公式时忽视三角函数名和符号改变致错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8_1#597622481?vcp=1&amp;vop=1&amp;pid=05057cba0&amp;color=0,55,96&amp;vtp=1&amp;bbb=1"/>
              <p:cNvSpPr/>
              <p:nvPr/>
            </p:nvSpPr>
            <p:spPr>
              <a:xfrm>
                <a:off x="502920" y="183162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8_1#597622481?vcp=1&amp;vop=1&amp;pid=05057cb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1622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9_1#e7050525a?vcp=1&amp;vop=1&amp;pid=597622481&amp;color=0,55,96&amp;vtp=1&amp;bbb=1"/>
              <p:cNvSpPr/>
              <p:nvPr/>
            </p:nvSpPr>
            <p:spPr>
              <a:xfrm>
                <a:off x="502920" y="236991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9_1#e7050525a?vcp=1&amp;vop=1&amp;pid=59762248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9911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10_1#e7050525a?vcp=1&amp;vop=1&amp;pid=597622481&amp;color=0,55,96&amp;vtp=1&amp;bbb=1"/>
              <p:cNvSpPr/>
              <p:nvPr/>
            </p:nvSpPr>
            <p:spPr>
              <a:xfrm>
                <a:off x="502920" y="2734401"/>
                <a:ext cx="10570464" cy="21737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，联立解得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10_1#e7050525a?vcp=1&amp;vop=1&amp;pid=59762248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4401"/>
                <a:ext cx="10570464" cy="2173732"/>
              </a:xfrm>
              <a:prstGeom prst="rect">
                <a:avLst/>
              </a:prstGeom>
              <a:blipFill>
                <a:blip r:embed="rId6"/>
                <a:stretch>
                  <a:fillRect b="-3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1_1#78f4e8ff3?vcp=1&amp;vop=1&amp;pid=597622481&amp;color=0,55,96&amp;mp=1&amp;vtp=1&amp;bt=1&amp;bbb=1"/>
              <p:cNvSpPr/>
              <p:nvPr/>
            </p:nvSpPr>
            <p:spPr>
              <a:xfrm>
                <a:off x="502920" y="792000"/>
                <a:ext cx="10570464" cy="528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1_1#78f4e8ff3?vcp=1&amp;vop=1&amp;pid=597622481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528384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2_1#78f4e8ff3?vcp=1&amp;vop=1&amp;pid=597622481&amp;color=0,55,96&amp;vtp=1&amp;bbb=1"/>
              <p:cNvSpPr/>
              <p:nvPr/>
            </p:nvSpPr>
            <p:spPr>
              <a:xfrm>
                <a:off x="502920" y="1321590"/>
                <a:ext cx="10570464" cy="1135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2_1#78f4e8ff3?vcp=1&amp;vop=1&amp;pid=59762248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21590"/>
                <a:ext cx="10570464" cy="1135634"/>
              </a:xfrm>
              <a:prstGeom prst="rect">
                <a:avLst/>
              </a:prstGeom>
              <a:blipFill>
                <a:blip r:embed="rId4"/>
                <a:stretch>
                  <a:fillRect b="-6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13_1#597622481?vcp=1&amp;vop=1&amp;pid=05057cba0&amp;color=0,55,96&amp;vtp=1&amp;bbb=1&amp;hb=1"/>
              <p:cNvSpPr/>
              <p:nvPr/>
            </p:nvSpPr>
            <p:spPr>
              <a:xfrm>
                <a:off x="502920" y="2459446"/>
                <a:ext cx="10570464" cy="379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，联立解得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2）由（1）知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应用诱导公式化简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时没有改变函数名称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，导致三角函数值之间的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关系求错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S.13_1#597622481?vcp=1&amp;vop=1&amp;pid=05057cb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59446"/>
                <a:ext cx="10570464" cy="3795840"/>
              </a:xfrm>
              <a:prstGeom prst="rect">
                <a:avLst/>
              </a:prstGeom>
              <a:blipFill>
                <a:blip r:embed="rId5"/>
                <a:stretch>
                  <a:fillRect l="-1384" r="-173" b="-3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6b1521b8?vcp=1&amp;pid=05057cba0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906636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96b1521b8?vcp=1&amp;pid=05057cba0&amp;color=0,55,96&amp;vtp=1&amp;bt=1&amp;bbb=1&amp;hb=1"/>
              <p:cNvSpPr/>
              <p:nvPr/>
            </p:nvSpPr>
            <p:spPr>
              <a:xfrm>
                <a:off x="502920" y="2874632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由于对公式理解不深刻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，或不明确诱导公式什么情况下需要改变三角函数名称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，导致化简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变形出现错误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，一定要判断是利用公式①~④，还是公式⑤~⑧.涉及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的奇数倍时一定要细心判别三角函数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名的变化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96b1521b8?vcp=1&amp;pid=05057cb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4632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r="-57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4_1#84c503983?vaa=1&amp;vcp=1&amp;vop=1&amp;pid=05057cba0&amp;color=0,55,96&amp;mp=1&amp;vtp=1&amp;bt=1&amp;bbb=1"/>
              <p:cNvSpPr/>
              <p:nvPr/>
            </p:nvSpPr>
            <p:spPr>
              <a:xfrm>
                <a:off x="502920" y="2129015"/>
                <a:ext cx="10570464" cy="525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4_1#84c503983?vaa=1&amp;vcp=1&amp;vop=1&amp;pid=05057cba0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9015"/>
                <a:ext cx="10570464" cy="525780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84c503983.bracket?vaa=1&amp;vcp=1&amp;vop=1&amp;pid=05057cba0&amp;color=0,55,96&amp;mp=1&amp;vpa=2&amp;vtp=1"/>
          <p:cNvSpPr/>
          <p:nvPr/>
        </p:nvSpPr>
        <p:spPr>
          <a:xfrm>
            <a:off x="7148894" y="231589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4_2#84c503983.choices?vaa=1&amp;vcp=1&amp;vop=1&amp;pid=05057cba0&amp;color=0,55,96&amp;vtp=1&amp;bbb=1"/>
              <p:cNvSpPr/>
              <p:nvPr/>
            </p:nvSpPr>
            <p:spPr>
              <a:xfrm>
                <a:off x="502920" y="2662097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58491" algn="l"/>
                    <a:tab pos="5494782" algn="l"/>
                    <a:tab pos="81278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4_2#84c503983.choices?vaa=1&amp;vcp=1&amp;vop=1&amp;pid=05057cb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62097"/>
                <a:ext cx="10570464" cy="535559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_1#84c503983?vaa=1&amp;vcp=1&amp;vop=1&amp;pid=05057cba0&amp;color=0,55,96&amp;vtp=1&amp;bbb=1"/>
              <p:cNvSpPr/>
              <p:nvPr/>
            </p:nvSpPr>
            <p:spPr>
              <a:xfrm>
                <a:off x="502920" y="3208006"/>
                <a:ext cx="10570464" cy="1542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_1#84c503983?vaa=1&amp;vcp=1&amp;vop=1&amp;pid=05057cb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08006"/>
                <a:ext cx="10570464" cy="1542034"/>
              </a:xfrm>
              <a:prstGeom prst="rect">
                <a:avLst/>
              </a:prstGeom>
              <a:blipFill>
                <a:blip r:embed="rId5"/>
                <a:stretch>
                  <a:fillRect l="-1384" b="-5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8_1#7017c7a71?vaa=1&amp;vcp=1&amp;vop=1&amp;pid=05057cba0&amp;color=0,55,96&amp;vtp=1&amp;bt=1&amp;bbb=1&amp;hb=1"/>
              <p:cNvSpPr/>
              <p:nvPr/>
            </p:nvSpPr>
            <p:spPr>
              <a:xfrm>
                <a:off x="502920" y="1192422"/>
                <a:ext cx="10570464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的顶点在坐标原点，始边与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轴非负半轴重合，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终边上的一点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8_1#7017c7a71?vaa=1&amp;vcp=1&amp;vop=1&amp;pid=05057cb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92422"/>
                <a:ext cx="10570464" cy="977900"/>
              </a:xfrm>
              <a:prstGeom prst="rect">
                <a:avLst/>
              </a:prstGeom>
              <a:blipFill>
                <a:blip r:embed="rId3"/>
                <a:stretch>
                  <a:fillRect l="-1384" r="-1038" b="-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0_1#7017c7a71.blank?vaa=1&amp;vcp=1&amp;vop=1&amp;pid=05057cba0&amp;color=0,55,96&amp;vpa=3&amp;vtp=1&amp;bbb=1"/>
              <p:cNvSpPr/>
              <p:nvPr/>
            </p:nvSpPr>
            <p:spPr>
              <a:xfrm>
                <a:off x="2697353" y="1648095"/>
                <a:ext cx="461963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0_1#7017c7a71.blank?vaa=1&amp;vcp=1&amp;vop=1&amp;pid=05057cba0&amp;color=0,55,96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353" y="1648095"/>
                <a:ext cx="461963" cy="294577"/>
              </a:xfrm>
              <a:prstGeom prst="rect">
                <a:avLst/>
              </a:prstGeom>
              <a:blipFill>
                <a:blip r:embed="rId4"/>
                <a:stretch>
                  <a:fillRect r="-5263" b="-102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9_1#7017c7a71?vaa=1&amp;vcp=1&amp;vop=1&amp;pid=05057cba0&amp;color=0,55,96&amp;vtp=1&amp;bbb=1&amp;hb=1"/>
              <p:cNvSpPr/>
              <p:nvPr/>
            </p:nvSpPr>
            <p:spPr>
              <a:xfrm>
                <a:off x="502920" y="2165241"/>
                <a:ext cx="10570464" cy="3683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的顶点在坐标原点，始边与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轴非负半轴重合，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终边上的一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[6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)]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−2−(−3)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9_1#7017c7a71?vaa=1&amp;vcp=1&amp;vop=1&amp;pid=05057cba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5241"/>
                <a:ext cx="10570464" cy="3683000"/>
              </a:xfrm>
              <a:prstGeom prst="rect">
                <a:avLst/>
              </a:prstGeom>
              <a:blipFill>
                <a:blip r:embed="rId5"/>
                <a:stretch>
                  <a:fillRect l="-1384" b="-21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2_1#076a5544a?vaa=1&amp;vcp=1&amp;vop=1&amp;pid=05057cba0&amp;color=0,55,96&amp;vtp=1&amp;bt=1&amp;bbb=1"/>
              <p:cNvSpPr/>
              <p:nvPr/>
            </p:nvSpPr>
            <p:spPr>
              <a:xfrm>
                <a:off x="502920" y="1653209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22_1#076a5544a?vaa=1&amp;vcp=1&amp;vop=1&amp;pid=05057cba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3209"/>
                <a:ext cx="10570464" cy="525653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4_1#076a5544a.blank?vaa=1&amp;vcp=1&amp;vop=1&amp;pid=05057cba0&amp;color=0,55,96&amp;vpa=4&amp;vtp=1&amp;bbb=1&amp;rh=32.4"/>
              <p:cNvSpPr/>
              <p:nvPr/>
            </p:nvSpPr>
            <p:spPr>
              <a:xfrm>
                <a:off x="7189788" y="1698230"/>
                <a:ext cx="470980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4_1#076a5544a.blank?vaa=1&amp;vcp=1&amp;vop=1&amp;pid=05057cba0&amp;color=0,55,96&amp;vpa=4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788" y="1698230"/>
                <a:ext cx="470980" cy="411480"/>
              </a:xfrm>
              <a:prstGeom prst="rect">
                <a:avLst/>
              </a:prstGeom>
              <a:blipFill>
                <a:blip r:embed="rId4"/>
                <a:stretch>
                  <a:fillRect t="-2985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3_1#076a5544a?vaa=1&amp;vcp=1&amp;vop=1&amp;pid=05057cba0&amp;color=0,55,96&amp;vtp=1&amp;bbb=1"/>
              <p:cNvSpPr/>
              <p:nvPr/>
            </p:nvSpPr>
            <p:spPr>
              <a:xfrm>
                <a:off x="502920" y="2183370"/>
                <a:ext cx="10570464" cy="3167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)−[−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23_1#076a5544a?vaa=1&amp;vcp=1&amp;vop=1&amp;pid=05057cb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83370"/>
                <a:ext cx="10570464" cy="3167571"/>
              </a:xfrm>
              <a:prstGeom prst="rect">
                <a:avLst/>
              </a:prstGeom>
              <a:blipFill>
                <a:blip r:embed="rId5"/>
                <a:stretch>
                  <a:fillRect l="-1384" b="-2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33226804?vcp=1&amp;pid=16a1e957c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d33226804?vcp=1&amp;pid=16a1e957c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7b926c689?vcp=1&amp;pid=d33226804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利用诱导公式求值</a:t>
            </a:r>
            <a:endParaRPr lang="en-US" altLang="zh-CN" sz="2000" dirty="0"/>
          </a:p>
        </p:txBody>
      </p:sp>
      <p:sp>
        <p:nvSpPr>
          <p:cNvPr id="5" name="QO_6_BD.26_1#46736f1c4?vcp=1&amp;vop=1&amp;pid=7b926c689&amp;color=0,55,96&amp;vtp=1&amp;bbb=1"/>
          <p:cNvSpPr/>
          <p:nvPr/>
        </p:nvSpPr>
        <p:spPr>
          <a:xfrm>
            <a:off x="502920" y="17766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求下列三角函数值: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7_1#8ba67b960?vcp=1&amp;vop=1&amp;pid=46736f1c4&amp;color=0,55,96&amp;vtp=1&amp;bbb=1"/>
              <p:cNvSpPr/>
              <p:nvPr/>
            </p:nvSpPr>
            <p:spPr>
              <a:xfrm>
                <a:off x="502920" y="2187285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27_1#8ba67b960?vcp=1&amp;vop=1&amp;pid=46736f1c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87285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8_1#8ba67b960?vcp=1&amp;vop=1&amp;pid=46736f1c4&amp;color=0,55,96&amp;vtp=1&amp;bbb=1"/>
              <p:cNvSpPr/>
              <p:nvPr/>
            </p:nvSpPr>
            <p:spPr>
              <a:xfrm>
                <a:off x="502920" y="2560602"/>
                <a:ext cx="10570464" cy="16807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8_1#8ba67b960?vcp=1&amp;vop=1&amp;pid=46736f1c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60602"/>
                <a:ext cx="10570464" cy="1680718"/>
              </a:xfrm>
              <a:prstGeom prst="rect">
                <a:avLst/>
              </a:prstGeom>
              <a:blipFill>
                <a:blip r:embed="rId5"/>
                <a:stretch>
                  <a:fillRect l="-1384" b="-50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9_1#f5162c45a?vcp=1&amp;vop=1&amp;pid=46736f1c4&amp;color=0,55,96&amp;mp=1&amp;vtp=1&amp;bt=1&amp;bbb=1"/>
              <p:cNvSpPr/>
              <p:nvPr/>
            </p:nvSpPr>
            <p:spPr>
              <a:xfrm>
                <a:off x="502920" y="223728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9_1#f5162c45a?vcp=1&amp;vop=1&amp;pid=46736f1c4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3728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0_1#f5162c45a?vcp=1&amp;vop=1&amp;pid=46736f1c4&amp;color=0,55,96&amp;vtp=1&amp;bbb=1"/>
              <p:cNvSpPr/>
              <p:nvPr/>
            </p:nvSpPr>
            <p:spPr>
              <a:xfrm>
                <a:off x="502920" y="2609392"/>
                <a:ext cx="10570464" cy="116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0_1#f5162c45a?vcp=1&amp;vop=1&amp;pid=46736f1c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09392"/>
                <a:ext cx="10570464" cy="1166940"/>
              </a:xfrm>
              <a:prstGeom prst="rect">
                <a:avLst/>
              </a:prstGeom>
              <a:blipFill>
                <a:blip r:embed="rId4"/>
                <a:stretch>
                  <a:fillRect l="-1384" b="-125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1_1#420ee2a3b?vcp=1&amp;vop=1&amp;pid=46736f1c4&amp;color=0,55,96&amp;vtp=1&amp;bbb=1"/>
              <p:cNvSpPr/>
              <p:nvPr/>
            </p:nvSpPr>
            <p:spPr>
              <a:xfrm>
                <a:off x="502920" y="3776395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1_1#420ee2a3b?vcp=1&amp;vop=1&amp;pid=46736f1c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76395"/>
                <a:ext cx="10570464" cy="535559"/>
              </a:xfrm>
              <a:prstGeom prst="rect">
                <a:avLst/>
              </a:prstGeom>
              <a:blipFill>
                <a:blip r:embed="rId5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2_1#420ee2a3b?vcp=1&amp;vop=1&amp;pid=46736f1c4&amp;color=0,55,96&amp;vtp=1&amp;bbb=1"/>
              <p:cNvSpPr/>
              <p:nvPr/>
            </p:nvSpPr>
            <p:spPr>
              <a:xfrm>
                <a:off x="502920" y="4322304"/>
                <a:ext cx="10570464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2_1#420ee2a3b?vcp=1&amp;vop=1&amp;pid=46736f1c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22304"/>
                <a:ext cx="10570464" cy="471488"/>
              </a:xfrm>
              <a:prstGeom prst="rect">
                <a:avLst/>
              </a:prstGeom>
              <a:blipFill>
                <a:blip r:embed="rId6"/>
                <a:stretch>
                  <a:fillRect l="-138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12ea22c3?vcp=1&amp;pid=7b926c689&amp;color=0,55,96&amp;vtp=1&amp;bt=1&amp;bbb=1"/>
          <p:cNvSpPr/>
          <p:nvPr/>
        </p:nvSpPr>
        <p:spPr>
          <a:xfrm>
            <a:off x="502920" y="2037384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【方法总结】利用诱导公式求任意角三角函数值的步骤</a:t>
            </a:r>
            <a:endParaRPr lang="en-US" altLang="zh-CN" sz="1800" dirty="0"/>
          </a:p>
        </p:txBody>
      </p:sp>
      <p:pic>
        <p:nvPicPr>
          <p:cNvPr id="3" name="P_6_BD#b12ea22c3?vcp=1&amp;pid=7b926c68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5224" y="2536494"/>
            <a:ext cx="5705856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33_1#69fb2ce0b?vaa=1&amp;vcp=1&amp;vop=1&amp;pid=7b926c689&amp;color=0,55,96&amp;mp=1&amp;vtp=1&amp;bt=1&amp;bbb=1"/>
              <p:cNvSpPr/>
              <p:nvPr/>
            </p:nvSpPr>
            <p:spPr>
              <a:xfrm>
                <a:off x="502920" y="2125936"/>
                <a:ext cx="10570464" cy="67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的结果为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33_1#69fb2ce0b?vaa=1&amp;vcp=1&amp;vop=1&amp;pid=7b926c689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5936"/>
                <a:ext cx="10570464" cy="673100"/>
              </a:xfrm>
              <a:prstGeom prst="rect">
                <a:avLst/>
              </a:prstGeom>
              <a:blipFill>
                <a:blip r:embed="rId3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35_1#69fb2ce0b.blank?vaa=1&amp;vcp=1&amp;vop=1&amp;pid=7b926c689&amp;color=0,55,96&amp;mp=1&amp;vpa=5&amp;vtp=1&amp;bbb=1&amp;rh=38.25"/>
              <p:cNvSpPr/>
              <p:nvPr/>
            </p:nvSpPr>
            <p:spPr>
              <a:xfrm>
                <a:off x="3211195" y="2092596"/>
                <a:ext cx="359918" cy="4857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35_1#69fb2ce0b.blank?vaa=1&amp;vcp=1&amp;vop=1&amp;pid=7b926c689&amp;color=0,55,96&amp;mp=1&amp;vpa=5&amp;vtp=1&amp;bbb=1&amp;rh=38.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195" y="2092596"/>
                <a:ext cx="359918" cy="485775"/>
              </a:xfrm>
              <a:prstGeom prst="rect">
                <a:avLst/>
              </a:prstGeom>
              <a:blipFill>
                <a:blip r:embed="rId4"/>
                <a:stretch>
                  <a:fillRect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34_1#69fb2ce0b?vaa=1&amp;vcp=1&amp;vop=1&amp;pid=7b926c689&amp;color=0,55,96&amp;vtp=1&amp;bbb=1"/>
              <p:cNvSpPr/>
              <p:nvPr/>
            </p:nvSpPr>
            <p:spPr>
              <a:xfrm>
                <a:off x="502920" y="2805131"/>
                <a:ext cx="10570464" cy="2037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)×(−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34_1#69fb2ce0b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5131"/>
                <a:ext cx="10570464" cy="2037461"/>
              </a:xfrm>
              <a:prstGeom prst="rect">
                <a:avLst/>
              </a:prstGeom>
              <a:blipFill>
                <a:blip r:embed="rId5"/>
                <a:stretch>
                  <a:fillRect l="-1384" b="-3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7_1#b5502ada8?vcp=1&amp;vop=1&amp;pid=7b926c689&amp;color=0,55,96&amp;vtp=1&amp;bt=1&amp;bbb=1"/>
              <p:cNvSpPr/>
              <p:nvPr/>
            </p:nvSpPr>
            <p:spPr>
              <a:xfrm>
                <a:off x="502920" y="2717660"/>
                <a:ext cx="10570464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求值：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7_1#b5502ada8?vcp=1&amp;vop=1&amp;pid=7b926c68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17660"/>
                <a:ext cx="10570464" cy="536131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8_1#b5502ada8?vcp=1&amp;vop=1&amp;pid=7b926c689&amp;color=0,55,96&amp;vtp=1&amp;bbb=1"/>
              <p:cNvSpPr/>
              <p:nvPr/>
            </p:nvSpPr>
            <p:spPr>
              <a:xfrm>
                <a:off x="502920" y="3265729"/>
                <a:ext cx="10570464" cy="10688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+1=−1+0−1+1=−1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8_1#b5502ada8?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65729"/>
                <a:ext cx="10570464" cy="1068896"/>
              </a:xfrm>
              <a:prstGeom prst="rect">
                <a:avLst/>
              </a:prstGeom>
              <a:blipFill>
                <a:blip r:embed="rId4"/>
                <a:stretch>
                  <a:fillRect l="-1384" b="-7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9_1#ca7887a60?vcp=1&amp;vop=1&amp;pid=7b926c689&amp;color=0,55,96&amp;vtp=1&amp;bt=1&amp;bbb=1"/>
              <p:cNvSpPr/>
              <p:nvPr/>
            </p:nvSpPr>
            <p:spPr>
              <a:xfrm>
                <a:off x="502920" y="1061167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，求下列各式的值: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9_1#ca7887a60?vcp=1&amp;vop=1&amp;pid=7b926c68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61167"/>
                <a:ext cx="10570464" cy="535559"/>
              </a:xfrm>
              <a:prstGeom prst="rect">
                <a:avLst/>
              </a:prstGeom>
              <a:blipFill>
                <a:blip r:embed="rId3"/>
                <a:stretch>
                  <a:fillRect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0_1#338a22862?vcp=1&amp;vop=1&amp;pid=ca7887a60&amp;color=0,55,96&amp;vtp=1&amp;bbb=1"/>
              <p:cNvSpPr/>
              <p:nvPr/>
            </p:nvSpPr>
            <p:spPr>
              <a:xfrm>
                <a:off x="502920" y="1598948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0_1#338a22862?vcp=1&amp;vop=1&amp;pid=ca7887a6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8948"/>
                <a:ext cx="10570464" cy="500888"/>
              </a:xfrm>
              <a:prstGeom prst="rect">
                <a:avLst/>
              </a:prstGeom>
              <a:blipFill>
                <a:blip r:embed="rId4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1_1#338a22862?vcp=1&amp;vop=1&amp;pid=ca7887a60&amp;color=0,55,96&amp;vtp=1&amp;bbb=1"/>
              <p:cNvSpPr/>
              <p:nvPr/>
            </p:nvSpPr>
            <p:spPr>
              <a:xfrm>
                <a:off x="502920" y="2105614"/>
                <a:ext cx="10570464" cy="1084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41_1#338a22862?vcp=1&amp;vop=1&amp;pid=ca7887a6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5614"/>
                <a:ext cx="10570464" cy="1084834"/>
              </a:xfrm>
              <a:prstGeom prst="rect">
                <a:avLst/>
              </a:prstGeom>
              <a:blipFill>
                <a:blip r:embed="rId5"/>
                <a:stretch>
                  <a:fillRect l="-1384" b="-7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42_1#3ebbd8189?vcp=1&amp;vop=1&amp;pid=ca7887a60&amp;color=0,55,96&amp;vtp=1&amp;bbb=1"/>
              <p:cNvSpPr/>
              <p:nvPr/>
            </p:nvSpPr>
            <p:spPr>
              <a:xfrm>
                <a:off x="502920" y="3197814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42_1#3ebbd8189?vcp=1&amp;vop=1&amp;pid=ca7887a6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97814"/>
                <a:ext cx="10570464" cy="525971"/>
              </a:xfrm>
              <a:prstGeom prst="rect">
                <a:avLst/>
              </a:prstGeom>
              <a:blipFill>
                <a:blip r:embed="rId6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3_1#3ebbd8189?vcp=1&amp;vop=1&amp;pid=ca7887a60&amp;color=0,55,96&amp;vtp=1&amp;bbb=1"/>
              <p:cNvSpPr/>
              <p:nvPr/>
            </p:nvSpPr>
            <p:spPr>
              <a:xfrm>
                <a:off x="502920" y="3734515"/>
                <a:ext cx="10570464" cy="2075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43_1#3ebbd8189?vcp=1&amp;vop=1&amp;pid=ca7887a6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34515"/>
                <a:ext cx="10570464" cy="2075371"/>
              </a:xfrm>
              <a:prstGeom prst="rect">
                <a:avLst/>
              </a:prstGeom>
              <a:blipFill>
                <a:blip r:embed="rId7"/>
                <a:stretch>
                  <a:fillRect l="-1384" b="-3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4_1#8fcf12545?vcp=1&amp;vop=1&amp;pid=ca7887a60&amp;color=0,55,96&amp;vtp=1&amp;bt=1&amp;bbb=1"/>
              <p:cNvSpPr/>
              <p:nvPr/>
            </p:nvSpPr>
            <p:spPr>
              <a:xfrm>
                <a:off x="502920" y="1308277"/>
                <a:ext cx="10570464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4_1#8fcf12545?vcp=1&amp;vop=1&amp;pid=ca7887a6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08277"/>
                <a:ext cx="10570464" cy="536448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5_1#8fcf12545?vcp=1&amp;vop=1&amp;pid=ca7887a60&amp;color=0,55,96&amp;vtp=1&amp;bbb=1"/>
              <p:cNvSpPr/>
              <p:nvPr/>
            </p:nvSpPr>
            <p:spPr>
              <a:xfrm>
                <a:off x="502920" y="1854758"/>
                <a:ext cx="10570464" cy="15292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5_1#8fcf12545?vcp=1&amp;vop=1&amp;pid=ca7887a6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54758"/>
                <a:ext cx="10570464" cy="1529271"/>
              </a:xfrm>
              <a:prstGeom prst="rect">
                <a:avLst/>
              </a:prstGeom>
              <a:blipFill>
                <a:blip r:embed="rId4"/>
                <a:stretch>
                  <a:fillRect l="-1384" b="-55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EX.46_1#ca7887a60?vcp=1&amp;vop=1&amp;pid=7b926c689&amp;color=0,55,96&amp;vtp=1&amp;bbb=1"/>
          <p:cNvSpPr/>
          <p:nvPr/>
        </p:nvSpPr>
        <p:spPr>
          <a:xfrm>
            <a:off x="502920" y="3386379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点透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察已知条件中的角与所求表达式中角的关系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，一般考虑“和”与“差”.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6_BD#e5a6ac3ca?vcp=1&amp;pid=7b926c689&amp;color=0,55,96&amp;vtp=1&amp;bbb=1&amp;hb=1"/>
              <p:cNvSpPr/>
              <p:nvPr/>
            </p:nvSpPr>
            <p:spPr>
              <a:xfrm>
                <a:off x="502920" y="4212068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对于给值求值问题，关键在于观察已知角与所求的角之间的关系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，若可以用已知角与特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殊角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等）表示所求角，则可以应用诱导公式求解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，同时注意求解过程中整体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思想的灵活应用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P_6_BD#e5a6ac3ca?vcp=1&amp;pid=7b926c689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12068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r="-980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7_1#fedf5d7b7?vaa=1&amp;vcp=1&amp;vop=1&amp;pid=7b926c689&amp;color=0,55,96&amp;vtp=1&amp;bt=1&amp;bbb=1"/>
              <p:cNvSpPr/>
              <p:nvPr/>
            </p:nvSpPr>
            <p:spPr>
              <a:xfrm>
                <a:off x="502920" y="2519571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[北京西城区2025高一期中]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7_1#fedf5d7b7?vaa=1&amp;vcp=1&amp;vop=1&amp;pid=7b926c68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19571"/>
                <a:ext cx="10570464" cy="535559"/>
              </a:xfrm>
              <a:prstGeom prst="rect">
                <a:avLst/>
              </a:prstGeom>
              <a:blipFill>
                <a:blip r:embed="rId3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9_1#fedf5d7b7.bracket?vaa=1&amp;vcp=1&amp;vop=1&amp;pid=7b926c689&amp;color=0,55,96&amp;vpa=6&amp;vtp=1"/>
          <p:cNvSpPr/>
          <p:nvPr/>
        </p:nvSpPr>
        <p:spPr>
          <a:xfrm>
            <a:off x="9892094" y="271470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7_2#fedf5d7b7.choices?vaa=1&amp;vcp=1&amp;vop=1&amp;pid=7b926c689&amp;color=0,55,96&amp;vtp=1&amp;bbb=1"/>
              <p:cNvSpPr/>
              <p:nvPr/>
            </p:nvSpPr>
            <p:spPr>
              <a:xfrm>
                <a:off x="502920" y="3060908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07691" algn="l"/>
                    <a:tab pos="5393182" algn="l"/>
                    <a:tab pos="7975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7_2#fedf5d7b7.choices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60908"/>
                <a:ext cx="10570464" cy="535559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8_1#fedf5d7b7?vaa=1&amp;vcp=1&amp;vop=1&amp;pid=7b926c689&amp;color=0,55,96&amp;vtp=1&amp;bbb=1&amp;hb=1"/>
              <p:cNvSpPr/>
              <p:nvPr/>
            </p:nvSpPr>
            <p:spPr>
              <a:xfrm>
                <a:off x="502920" y="3606817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8_1#fedf5d7b7?vaa=1&amp;vcp=1&amp;vop=1&amp;pid=7b926c689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06817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1_1#53dccf0ce?vaa=1&amp;vcp=1&amp;vop=1&amp;pid=7b926c689&amp;color=0,55,96&amp;vtp=1&amp;bt=1&amp;bbb=1"/>
              <p:cNvSpPr/>
              <p:nvPr/>
            </p:nvSpPr>
            <p:spPr>
              <a:xfrm>
                <a:off x="502920" y="2162035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的值等于(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1_1#53dccf0ce?vaa=1&amp;vcp=1&amp;vop=1&amp;pid=7b926c68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2035"/>
                <a:ext cx="10570464" cy="525844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3_1#53dccf0ce.bracket?vaa=1&amp;vcp=1&amp;vop=1&amp;pid=7b926c689&amp;color=0,55,96&amp;vpa=7&amp;vtp=1"/>
          <p:cNvSpPr/>
          <p:nvPr/>
        </p:nvSpPr>
        <p:spPr>
          <a:xfrm>
            <a:off x="5631688" y="234866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1_2#53dccf0ce.choices?vaa=1&amp;vcp=1&amp;vop=1&amp;pid=7b926c689&amp;color=0,55,96&amp;vtp=1&amp;bbb=1"/>
              <p:cNvSpPr/>
              <p:nvPr/>
            </p:nvSpPr>
            <p:spPr>
              <a:xfrm>
                <a:off x="502920" y="2694863"/>
                <a:ext cx="10570464" cy="4715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09291" algn="l"/>
                    <a:tab pos="5393182" algn="l"/>
                    <a:tab pos="78738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1_2#53dccf0ce.choices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94863"/>
                <a:ext cx="10570464" cy="471551"/>
              </a:xfrm>
              <a:prstGeom prst="rect">
                <a:avLst/>
              </a:prstGeom>
              <a:blipFill>
                <a:blip r:embed="rId4"/>
                <a:stretch>
                  <a:fillRect l="-138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2_1#53dccf0ce?vaa=1&amp;vcp=1&amp;vop=1&amp;pid=7b926c689&amp;color=0,55,96&amp;vtp=1&amp;bbb=1"/>
              <p:cNvSpPr/>
              <p:nvPr/>
            </p:nvSpPr>
            <p:spPr>
              <a:xfrm>
                <a:off x="502920" y="3177463"/>
                <a:ext cx="10570464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2_1#53dccf0ce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77463"/>
                <a:ext cx="10570464" cy="1694371"/>
              </a:xfrm>
              <a:prstGeom prst="rect">
                <a:avLst/>
              </a:prstGeom>
              <a:blipFill>
                <a:blip r:embed="rId5"/>
                <a:stretch>
                  <a:fillRect l="-1384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5_1#7850dfe4b?vaa=1&amp;vcp=1&amp;vop=1&amp;pid=7b926c689&amp;color=0,55,96&amp;vtp=1&amp;bt=1&amp;bbb=1"/>
              <p:cNvSpPr/>
              <p:nvPr/>
            </p:nvSpPr>
            <p:spPr>
              <a:xfrm>
                <a:off x="502920" y="2387174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5_1#7850dfe4b?vaa=1&amp;vcp=1&amp;vop=1&amp;pid=7b926c68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87174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7_1#7850dfe4b.bracket?vaa=1&amp;vcp=1&amp;vop=1&amp;pid=7b926c689&amp;color=0,55,96&amp;vpa=8&amp;vtp=1"/>
          <p:cNvSpPr/>
          <p:nvPr/>
        </p:nvSpPr>
        <p:spPr>
          <a:xfrm>
            <a:off x="7832471" y="251131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5_2#7850dfe4b.choices?vaa=1&amp;vcp=1&amp;vop=1&amp;pid=7b926c689&amp;color=0,55,96&amp;vtp=1&amp;bbb=1"/>
              <p:cNvSpPr/>
              <p:nvPr/>
            </p:nvSpPr>
            <p:spPr>
              <a:xfrm>
                <a:off x="502920" y="2874345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10891" algn="l"/>
                    <a:tab pos="5596382" algn="l"/>
                    <a:tab pos="81786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5_2#7850dfe4b.choices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4345"/>
                <a:ext cx="10570464" cy="525907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6_1#7850dfe4b?vaa=1&amp;vcp=1&amp;vop=1&amp;pid=7b926c689&amp;color=0,55,96&amp;vtp=1&amp;bbb=1"/>
              <p:cNvSpPr/>
              <p:nvPr/>
            </p:nvSpPr>
            <p:spPr>
              <a:xfrm>
                <a:off x="502920" y="3411364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6_1#7850dfe4b?vaa=1&amp;vcp=1&amp;vop=1&amp;pid=7b926c68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11364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b="-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447b1e99?vcp=1&amp;pid=d3322680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三角函数式的化简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59_1#68b73624f?vcp=1&amp;vop=1&amp;pid=c447b1e99&amp;color=0,55,96&amp;vtp=1&amp;bbb=1"/>
              <p:cNvSpPr/>
              <p:nvPr/>
            </p:nvSpPr>
            <p:spPr>
              <a:xfrm>
                <a:off x="502920" y="1183922"/>
                <a:ext cx="10570464" cy="4726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59_1#68b73624f?vcp=1&amp;vop=1&amp;pid=c447b1e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472694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60_1#68b73624f?vcp=1&amp;vop=1&amp;pid=c447b1e99&amp;color=0,55,96&amp;vtp=1&amp;bbb=1"/>
              <p:cNvSpPr/>
              <p:nvPr/>
            </p:nvSpPr>
            <p:spPr>
              <a:xfrm>
                <a:off x="502920" y="1663220"/>
                <a:ext cx="10570464" cy="2817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360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)⋅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360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60_1#68b73624f?vcp=1&amp;vop=1&amp;pid=c447b1e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3220"/>
                <a:ext cx="10570464" cy="2817940"/>
              </a:xfrm>
              <a:prstGeom prst="rect">
                <a:avLst/>
              </a:prstGeom>
              <a:blipFill>
                <a:blip r:embed="rId4"/>
                <a:stretch>
                  <a:fillRect l="-1384" b="-4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EX.61_1#68b73624f?vcp=1&amp;vop=1&amp;pid=c447b1e99&amp;color=0,55,96&amp;vtp=1&amp;bbb=1&amp;hb=1"/>
          <p:cNvSpPr/>
          <p:nvPr/>
        </p:nvSpPr>
        <p:spPr>
          <a:xfrm>
            <a:off x="502920" y="445722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题目中存在多个角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，则首先通过诱导公式化简，以减少角的个数，其次化简含平方根的式子时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，往往通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过同角三角函数关系式转化成完全平方式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，进而开方运算，并注意开方后符号的判断.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3e383d749?vcp=1&amp;pid=c447b1e99&amp;color=0,55,96&amp;vtp=1&amp;bt=1&amp;bbb=1&amp;hb=1"/>
              <p:cNvSpPr/>
              <p:nvPr/>
            </p:nvSpPr>
            <p:spPr>
              <a:xfrm>
                <a:off x="502920" y="1954262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【方法总结】三角函数式的化简方法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1）利用诱导公式，将任意角的三角函数转化为锐角的三角函数；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2）常用“切化弦”法，即表达式中的切函数通常化为弦函数；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3）注意“1”的变式应用：如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化简带有根号的式子时，注意开方后的符号判断.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一般地，若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都是锐角，且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3e383d749?vcp=1&amp;pid=c447b1e99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54262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80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2_1#67c36a2f1?vaa=1&amp;vcp=1&amp;vop=1&amp;pid=c447b1e99&amp;color=0,55,96&amp;vtp=1&amp;bt=1&amp;bbb=1"/>
              <p:cNvSpPr/>
              <p:nvPr/>
            </p:nvSpPr>
            <p:spPr>
              <a:xfrm>
                <a:off x="502920" y="3046748"/>
                <a:ext cx="10570464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2_1#67c36a2f1?vaa=1&amp;vcp=1&amp;vop=1&amp;pid=c447b1e9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46748"/>
                <a:ext cx="10570464" cy="508000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4_1#67c36a2f1.blank?vaa=1&amp;vcp=1&amp;vop=1&amp;pid=c447b1e99&amp;color=0,55,96&amp;vpa=9&amp;vtp=1"/>
          <p:cNvSpPr/>
          <p:nvPr/>
        </p:nvSpPr>
        <p:spPr>
          <a:xfrm>
            <a:off x="2656078" y="3101866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3_1#67c36a2f1?vaa=1&amp;vcp=1&amp;vop=1&amp;pid=c447b1e99&amp;color=0,55,96&amp;vtp=1&amp;bbb=1"/>
              <p:cNvSpPr/>
              <p:nvPr/>
            </p:nvSpPr>
            <p:spPr>
              <a:xfrm>
                <a:off x="502920" y="3546620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3_1#67c36a2f1?vaa=1&amp;vcp=1&amp;vop=1&amp;pid=c447b1e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46620"/>
                <a:ext cx="10570464" cy="482600"/>
              </a:xfrm>
              <a:prstGeom prst="rect">
                <a:avLst/>
              </a:prstGeom>
              <a:blipFill>
                <a:blip r:embed="rId4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6_1#d0149b52e?vcp=1&amp;vop=1&amp;pid=c447b1e99&amp;color=0,55,96&amp;vtp=1&amp;bt=1&amp;bbb=1"/>
          <p:cNvSpPr/>
          <p:nvPr/>
        </p:nvSpPr>
        <p:spPr>
          <a:xfrm>
            <a:off x="502920" y="1565674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3-2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化简：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67_1#62d32aebc?vcp=1&amp;vop=1&amp;pid=d0149b52e&amp;color=0,55,96&amp;vtp=1&amp;bbb=1"/>
              <p:cNvSpPr/>
              <p:nvPr/>
            </p:nvSpPr>
            <p:spPr>
              <a:xfrm>
                <a:off x="502920" y="1937784"/>
                <a:ext cx="10570464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370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67_1#62d32aebc?vcp=1&amp;vop=1&amp;pid=d0149b52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37784"/>
                <a:ext cx="10570464" cy="508000"/>
              </a:xfrm>
              <a:prstGeom prst="rect">
                <a:avLst/>
              </a:prstGeom>
              <a:blipFill>
                <a:blip r:embed="rId3"/>
                <a:stretch>
                  <a:fillRect l="-1384" b="-1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8_1#62d32aebc?vcp=1&amp;vop=1&amp;pid=d0149b52e&amp;color=0,55,96&amp;vtp=1&amp;bbb=1"/>
              <p:cNvSpPr/>
              <p:nvPr/>
            </p:nvSpPr>
            <p:spPr>
              <a:xfrm>
                <a:off x="502920" y="2445784"/>
                <a:ext cx="10570464" cy="2003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280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370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68_1#62d32aebc?vcp=1&amp;vop=1&amp;pid=d0149b52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45784"/>
                <a:ext cx="10570464" cy="2003235"/>
              </a:xfrm>
              <a:prstGeom prst="rect">
                <a:avLst/>
              </a:prstGeom>
              <a:blipFill>
                <a:blip r:embed="rId4"/>
                <a:stretch>
                  <a:fillRect l="-1384" b="-39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69_1#c6708b9ae?vcp=1&amp;vop=1&amp;pid=d0149b52e&amp;color=0,55,96&amp;vtp=1&amp;bbb=1"/>
              <p:cNvSpPr/>
              <p:nvPr/>
            </p:nvSpPr>
            <p:spPr>
              <a:xfrm>
                <a:off x="502920" y="4458861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69_1#c6708b9ae?vcp=1&amp;vop=1&amp;pid=d0149b52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58861"/>
                <a:ext cx="10570464" cy="482600"/>
              </a:xfrm>
              <a:prstGeom prst="rect">
                <a:avLst/>
              </a:prstGeom>
              <a:blipFill>
                <a:blip r:embed="rId5"/>
                <a:stretch>
                  <a:fillRect l="-1384" b="-1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70_1#c6708b9ae?vcp=1&amp;vop=1&amp;pid=d0149b52e&amp;color=0,55,96&amp;vtp=1&amp;bbb=1"/>
              <p:cNvSpPr/>
              <p:nvPr/>
            </p:nvSpPr>
            <p:spPr>
              <a:xfrm>
                <a:off x="502920" y="4941461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70_1#c6708b9ae?vcp=1&amp;vop=1&amp;pid=d0149b52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941461"/>
                <a:ext cx="10570464" cy="482600"/>
              </a:xfrm>
              <a:prstGeom prst="rect">
                <a:avLst/>
              </a:prstGeom>
              <a:blipFill>
                <a:blip r:embed="rId6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5647ef5f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5647ef5f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</a:t>
            </a:r>
            <a:endParaRPr lang="en-US" altLang="zh-CN" sz="5400" dirty="0"/>
          </a:p>
        </p:txBody>
      </p:sp>
      <p:sp>
        <p:nvSpPr>
          <p:cNvPr id="4" name="C_2_BD#d5647ef5f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任意角的三角函数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71_1#aba10734d?vcp=1&amp;vop=1&amp;pid=d0149b52e&amp;color=0,55,96&amp;vtp=1&amp;bt=1&amp;bbb=1"/>
              <p:cNvSpPr/>
              <p:nvPr/>
            </p:nvSpPr>
            <p:spPr>
              <a:xfrm>
                <a:off x="502920" y="196731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71_1#aba10734d?vcp=1&amp;vop=1&amp;pid=d0149b52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67312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72_1#aba10734d?vcp=1&amp;vop=1&amp;pid=d0149b52e&amp;color=0,55,96&amp;vtp=1&amp;bbb=1"/>
              <p:cNvSpPr/>
              <p:nvPr/>
            </p:nvSpPr>
            <p:spPr>
              <a:xfrm>
                <a:off x="502920" y="2498109"/>
                <a:ext cx="10570464" cy="2538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（提示:还可按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为奇数和偶数进行分类讨论）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72_1#aba10734d?vcp=1&amp;vop=1&amp;pid=d0149b52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98109"/>
                <a:ext cx="10570464" cy="2538540"/>
              </a:xfrm>
              <a:prstGeom prst="rect">
                <a:avLst/>
              </a:prstGeom>
              <a:blipFill>
                <a:blip r:embed="rId4"/>
                <a:stretch>
                  <a:fillRect l="-1384" b="-5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3_1#f57fea099?vcp=1&amp;vop=1&amp;pid=c447b1e99&amp;color=0,55,96&amp;vtp=1&amp;bt=1&amp;bbb=1"/>
              <p:cNvSpPr/>
              <p:nvPr/>
            </p:nvSpPr>
            <p:spPr>
              <a:xfrm>
                <a:off x="502920" y="1656956"/>
                <a:ext cx="10570464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73_1#f57fea099?vcp=1&amp;vop=1&amp;pid=c447b1e9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6956"/>
                <a:ext cx="10570464" cy="546100"/>
              </a:xfrm>
              <a:prstGeom prst="rect">
                <a:avLst/>
              </a:prstGeom>
              <a:blipFill>
                <a:blip r:embed="rId3"/>
                <a:stretch>
                  <a:fillRect l="-1384" b="-8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74_1#d40ca25f7?vcp=1&amp;vop=1&amp;pid=f57fea099&amp;color=0,55,96&amp;vtp=1&amp;bbb=1"/>
              <p:cNvSpPr/>
              <p:nvPr/>
            </p:nvSpPr>
            <p:spPr>
              <a:xfrm>
                <a:off x="502920" y="2207628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（1）化简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74_1#d40ca25f7?vcp=1&amp;vop=1&amp;pid=f57fea0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07628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75_1#d40ca25f7?vcp=1&amp;vop=1&amp;pid=f57fea099&amp;color=0,55,96&amp;vtp=1&amp;bbb=1"/>
              <p:cNvSpPr/>
              <p:nvPr/>
            </p:nvSpPr>
            <p:spPr>
              <a:xfrm>
                <a:off x="502920" y="2572118"/>
                <a:ext cx="10570464" cy="90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为第三象限角，可得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75_1#d40ca25f7?vcp=1&amp;vop=1&amp;pid=f57fea0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72118"/>
                <a:ext cx="10570464" cy="901700"/>
              </a:xfrm>
              <a:prstGeom prst="rect">
                <a:avLst/>
              </a:prstGeom>
              <a:blipFill>
                <a:blip r:embed="rId5"/>
                <a:stretch>
                  <a:fillRect l="-1384" b="-8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76_1#a2d78b92f?vcp=1&amp;vop=1&amp;pid=f57fea099&amp;color=0,55,96&amp;vtp=1&amp;bbb=1"/>
              <p:cNvSpPr/>
              <p:nvPr/>
            </p:nvSpPr>
            <p:spPr>
              <a:xfrm>
                <a:off x="502920" y="3473818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76_1#a2d78b92f?vcp=1&amp;vop=1&amp;pid=f57fea0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73818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77_1#a2d78b92f?vcp=1&amp;vop=1&amp;pid=f57fea099&amp;color=0,55,96&amp;vtp=1&amp;bbb=1"/>
              <p:cNvSpPr/>
              <p:nvPr/>
            </p:nvSpPr>
            <p:spPr>
              <a:xfrm>
                <a:off x="502920" y="3838308"/>
                <a:ext cx="10570464" cy="1562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9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77_1#a2d78b92f?vcp=1&amp;vop=1&amp;pid=f57fea09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38308"/>
                <a:ext cx="10570464" cy="1562100"/>
              </a:xfrm>
              <a:prstGeom prst="rect">
                <a:avLst/>
              </a:prstGeom>
              <a:blipFill>
                <a:blip r:embed="rId7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53f7b1c3?vcp=1&amp;pid=d3322680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三角函数式的证明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78_1#28ba704ca?vcp=1&amp;vop=1&amp;pid=453f7b1c3&amp;color=0,55,96&amp;vtp=1&amp;bbb=1"/>
              <p:cNvSpPr/>
              <p:nvPr/>
            </p:nvSpPr>
            <p:spPr>
              <a:xfrm>
                <a:off x="502920" y="1183922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78_1#28ba704ca?vcp=1&amp;vop=1&amp;pid=453f7b1c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79_1#28ba704ca?vcp=1&amp;vop=1&amp;pid=453f7b1c3&amp;color=0,55,96&amp;vtp=1&amp;bbb=1"/>
              <p:cNvSpPr/>
              <p:nvPr/>
            </p:nvSpPr>
            <p:spPr>
              <a:xfrm>
                <a:off x="502920" y="1666522"/>
                <a:ext cx="10570464" cy="1395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(6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时,原等式成立.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79_1#28ba704ca?vcp=1&amp;vop=1&amp;pid=453f7b1c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6522"/>
                <a:ext cx="10570464" cy="1395540"/>
              </a:xfrm>
              <a:prstGeom prst="rect">
                <a:avLst/>
              </a:prstGeom>
              <a:blipFill>
                <a:blip r:embed="rId4"/>
                <a:stretch>
                  <a:fillRect l="-1384" b="-100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875707990?vcp=1&amp;pid=453f7b1c3&amp;color=0,55,96&amp;vtp=1&amp;bt=1&amp;bbb=1&amp;hb=1"/>
              <p:cNvSpPr/>
              <p:nvPr/>
            </p:nvSpPr>
            <p:spPr>
              <a:xfrm>
                <a:off x="502920" y="1876475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【方法总结】利用诱导公式证明等式问题的常用方法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1）从一边开始，使得它等于另一边，遵循由繁到简的原则;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2）左右归一法：即证明左、右两边都等于同一个式子;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3）作差法：即证明“左边-右边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4）代入法：对于有条件的证明问题，一般先将已知条件化简，再将等式的一边化简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，最后将条件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，推出被证等式的另一边；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5）分析法：即通过要证明的等式入手，分析需证明的等式，直到成立条件具备.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注意</a:t>
                </a:r>
                <a:r>
                  <a:rPr lang="en-US" altLang="zh-CN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务必小心“函数名是否变化”及“符号的选取是否正确”.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875707990?vcp=1&amp;pid=453f7b1c3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6475"/>
                <a:ext cx="10570464" cy="3284855"/>
              </a:xfrm>
              <a:prstGeom prst="rect">
                <a:avLst/>
              </a:prstGeom>
              <a:blipFill>
                <a:blip r:embed="rId3"/>
                <a:stretch>
                  <a:fillRect l="-1384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0_1#5fdeaaabc?vcp=1&amp;vop=1&amp;pid=453f7b1c3&amp;color=0,55,96&amp;vtp=1&amp;bt=1&amp;bbb=1"/>
              <p:cNvSpPr/>
              <p:nvPr/>
            </p:nvSpPr>
            <p:spPr>
              <a:xfrm>
                <a:off x="502920" y="2136825"/>
                <a:ext cx="10570464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0_1#5fdeaaabc?vcp=1&amp;vop=1&amp;pid=453f7b1c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6825"/>
                <a:ext cx="10570464" cy="558800"/>
              </a:xfrm>
              <a:prstGeom prst="rect">
                <a:avLst/>
              </a:prstGeom>
              <a:blipFill>
                <a:blip r:embed="rId3"/>
                <a:stretch>
                  <a:fillRect l="-1384" b="-87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81_1#5fdeaaabc?vcp=1&amp;vop=1&amp;pid=453f7b1c3&amp;color=0,55,96&amp;vtp=1&amp;bbb=1"/>
              <p:cNvSpPr/>
              <p:nvPr/>
            </p:nvSpPr>
            <p:spPr>
              <a:xfrm>
                <a:off x="502920" y="2700197"/>
                <a:ext cx="10570464" cy="219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要证明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，因此要证明的等式成立.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81_1#5fdeaaabc?vcp=1&amp;vop=1&amp;pid=453f7b1c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00197"/>
                <a:ext cx="10570464" cy="2195640"/>
              </a:xfrm>
              <a:prstGeom prst="rect">
                <a:avLst/>
              </a:prstGeom>
              <a:blipFill>
                <a:blip r:embed="rId4"/>
                <a:stretch>
                  <a:fillRect l="-1384" b="-6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2_1#5e3fa2ec3?vcp=1&amp;vop=1&amp;pid=453f7b1c3&amp;color=0,55,96&amp;vtp=1&amp;bt=1&amp;bbb=1"/>
              <p:cNvSpPr/>
              <p:nvPr/>
            </p:nvSpPr>
            <p:spPr>
              <a:xfrm>
                <a:off x="502920" y="1572342"/>
                <a:ext cx="10570464" cy="67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[广东广州部分学校2025高一月考]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2_1#5e3fa2ec3?vcp=1&amp;vop=1&amp;pid=453f7b1c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72342"/>
                <a:ext cx="10570464" cy="673100"/>
              </a:xfrm>
              <a:prstGeom prst="rect">
                <a:avLst/>
              </a:prstGeom>
              <a:blipFill>
                <a:blip r:embed="rId3"/>
                <a:stretch>
                  <a:fillRect l="-1384" b="-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S.83_1#5e3fa2ec3?vcp=1&amp;vop=1&amp;pid=453f7b1c3&amp;color=0,55,96&amp;vtp=1&amp;bbb=1"/>
              <p:cNvSpPr/>
              <p:nvPr/>
            </p:nvSpPr>
            <p:spPr>
              <a:xfrm>
                <a:off x="502920" y="2250014"/>
                <a:ext cx="10570464" cy="3251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)]+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S.83_1#5e3fa2ec3?vcp=1&amp;vop=1&amp;pid=453f7b1c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50014"/>
                <a:ext cx="10570464" cy="3251200"/>
              </a:xfrm>
              <a:prstGeom prst="rect">
                <a:avLst/>
              </a:prstGeom>
              <a:blipFill>
                <a:blip r:embed="rId4"/>
                <a:stretch>
                  <a:fillRect l="-1384" b="-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84_1#5e3fa2ec3?vcp=1&amp;vop=1&amp;pid=453f7b1c3&amp;color=0,55,96&amp;vtp=1&amp;bt=1&amp;bbb=1"/>
              <p:cNvSpPr/>
              <p:nvPr/>
            </p:nvSpPr>
            <p:spPr>
              <a:xfrm>
                <a:off x="502920" y="2903810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84_1#5e3fa2ec3?vcp=1&amp;vop=1&amp;pid=453f7b1c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03810"/>
                <a:ext cx="10570464" cy="1257300"/>
              </a:xfrm>
              <a:prstGeom prst="rect">
                <a:avLst/>
              </a:prstGeom>
              <a:blipFill>
                <a:blip r:embed="rId3"/>
                <a:stretch>
                  <a:fillRect l="-1384" b="-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eba49aac?vcp=1&amp;pid=d3322680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诱导公式在三角形中的应用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5_1#c8ee64ce4?vcp=1&amp;vop=1&amp;pid=3eba49aac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在锐角三角形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85_1#c8ee64ce4?vcp=1&amp;vop=1&amp;pid=3eba49aa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86_1#c8ee64ce4?vcp=1&amp;vop=1&amp;pid=3eba49aac&amp;color=0,55,96&amp;vtp=1&amp;bbb=1"/>
              <p:cNvSpPr/>
              <p:nvPr/>
            </p:nvSpPr>
            <p:spPr>
              <a:xfrm>
                <a:off x="502920" y="1599212"/>
                <a:ext cx="10570464" cy="2669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锐角三角形中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86_1#c8ee64ce4?vcp=1&amp;vop=1&amp;pid=3eba49aa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2669032"/>
              </a:xfrm>
              <a:prstGeom prst="rect">
                <a:avLst/>
              </a:prstGeom>
              <a:blipFill>
                <a:blip r:embed="rId4"/>
                <a:stretch>
                  <a:fillRect l="-1384" b="-31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a6cc008b1?vcp=1&amp;pid=3eba49aac&amp;color=0,55,96&amp;vtp=1&amp;bt=1&amp;bbb=1&amp;hb=1"/>
              <p:cNvSpPr/>
              <p:nvPr/>
            </p:nvSpPr>
            <p:spPr>
              <a:xfrm>
                <a:off x="502920" y="2124791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三角形中的化简求值问题，要结合三角形的内角和为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的隐含条件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，并应用诱导公式进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行转化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，进而达到化简与求值的目的.在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中，常用的结论有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a6cc008b1?vcp=1&amp;pid=3eba49aac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4791"/>
                <a:ext cx="10570464" cy="1257300"/>
              </a:xfrm>
              <a:prstGeom prst="rect">
                <a:avLst/>
              </a:prstGeom>
              <a:blipFill>
                <a:blip r:embed="rId3"/>
                <a:stretch>
                  <a:fillRect l="-1384" r="-1211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7_1#eba8eb391?vcp=1&amp;vop=1&amp;pid=3eba49aac&amp;color=0,55,96&amp;vtp=1&amp;bbb=1"/>
              <p:cNvSpPr/>
              <p:nvPr/>
            </p:nvSpPr>
            <p:spPr>
              <a:xfrm>
                <a:off x="502920" y="3389901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，试判断三角形的形状.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87_1#eba8eb391?vcp=1&amp;vop=1&amp;pid=3eba49aa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89901"/>
                <a:ext cx="10570464" cy="535559"/>
              </a:xfrm>
              <a:prstGeom prst="rect">
                <a:avLst/>
              </a:prstGeom>
              <a:blipFill>
                <a:blip r:embed="rId4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88_1#eba8eb391?vcp=1&amp;vop=1&amp;pid=3eba49aac&amp;color=0,55,96&amp;vtp=1&amp;bbb=1&amp;hb=1"/>
              <p:cNvSpPr/>
              <p:nvPr/>
            </p:nvSpPr>
            <p:spPr>
              <a:xfrm>
                <a:off x="502920" y="3935810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为等腰三角形.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88_1#eba8eb391?vcp=1&amp;vop=1&amp;pid=3eba49aac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35810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9_1#b41c2d94e?vcp=1&amp;vop=1&amp;pid=3eba49aac&amp;color=0,55,96&amp;vtp=1&amp;bt=1&amp;bbb=1"/>
              <p:cNvSpPr/>
              <p:nvPr/>
            </p:nvSpPr>
            <p:spPr>
              <a:xfrm>
                <a:off x="502920" y="1008462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各内角的度数.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9_1#b41c2d94e?vcp=1&amp;vop=1&amp;pid=3eba49aac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08462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90_1#b41c2d94e?vcp=1&amp;vop=1&amp;pid=3eba49aac&amp;color=0,55,96&amp;vtp=1&amp;bbb=1"/>
              <p:cNvSpPr/>
              <p:nvPr/>
            </p:nvSpPr>
            <p:spPr>
              <a:xfrm>
                <a:off x="502920" y="1410036"/>
                <a:ext cx="10570464" cy="4576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式分别平方相加得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②式可知，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均为锐角，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90_1#b41c2d94e?vcp=1&amp;vop=1&amp;pid=3eba49aa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10036"/>
                <a:ext cx="10570464" cy="4576953"/>
              </a:xfrm>
              <a:prstGeom prst="rect">
                <a:avLst/>
              </a:prstGeom>
              <a:blipFill>
                <a:blip r:embed="rId4"/>
                <a:stretch>
                  <a:fillRect l="-1384" b="-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6a1e957c.fixed?vcp=1&amp;pid=d5647ef5f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16a1e957c.fixed?vcp=1&amp;pid=d5647ef5f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7.2.4</a:t>
            </a:r>
            <a:endParaRPr lang="en-US" altLang="zh-CN" sz="5400" dirty="0"/>
          </a:p>
        </p:txBody>
      </p:sp>
      <p:sp>
        <p:nvSpPr>
          <p:cNvPr id="4" name="C_3_BD#16a1e957c.fixed?vcp=1&amp;pid=d5647ef5f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诱导公式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3bc9ead7?vcp=1&amp;pid=d3322680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诱导公式的综合应用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1_1#a54749074?vaa=1&amp;vcp=1&amp;vop=1&amp;pid=c3bc9ead7&amp;color=0,55,96&amp;vtp=1&amp;bbb=1&amp;hb=1"/>
              <p:cNvSpPr/>
              <p:nvPr/>
            </p:nvSpPr>
            <p:spPr>
              <a:xfrm>
                <a:off x="502920" y="1225895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都是非零常数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，且满足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019)=−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91_1#a54749074?vaa=1&amp;vcp=1&amp;vop=1&amp;pid=c3bc9ea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5895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3_1#a54749074.bracket?vaa=1&amp;vcp=1&amp;vop=1&amp;pid=c3bc9ead7&amp;color=0,55,96&amp;vpa=10&amp;vtp=1"/>
          <p:cNvSpPr/>
          <p:nvPr/>
        </p:nvSpPr>
        <p:spPr>
          <a:xfrm>
            <a:off x="3724593" y="172684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1_2#a54749074.choices?vaa=1&amp;vcp=1&amp;vop=1&amp;pid=c3bc9ead7&amp;color=0,55,96&amp;vtp=1&amp;bbb=1"/>
              <p:cNvSpPr/>
              <p:nvPr/>
            </p:nvSpPr>
            <p:spPr>
              <a:xfrm>
                <a:off x="502920" y="2066699"/>
                <a:ext cx="10570464" cy="4715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912491" algn="l"/>
                    <a:tab pos="55963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1_2#a54749074.choices?vaa=1&amp;vcp=1&amp;vop=1&amp;pid=c3bc9ea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6699"/>
                <a:ext cx="10570464" cy="471551"/>
              </a:xfrm>
              <a:prstGeom prst="rect">
                <a:avLst/>
              </a:prstGeom>
              <a:blipFill>
                <a:blip r:embed="rId4"/>
                <a:stretch>
                  <a:fillRect l="-138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92_1#a54749074?vaa=1&amp;vcp=1&amp;vop=1&amp;pid=c3bc9ead7&amp;color=0,55,96&amp;vtp=1&amp;bbb=1&amp;hb=1"/>
              <p:cNvSpPr/>
              <p:nvPr/>
            </p:nvSpPr>
            <p:spPr>
              <a:xfrm>
                <a:off x="502920" y="2549299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019)=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019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019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92_1#a54749074?vaa=1&amp;vcp=1&amp;vop=1&amp;pid=c3bc9ead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49299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r="-3749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6_BD#9db450004?vcp=1&amp;pid=c3bc9ead7&amp;color=0,55,96&amp;vtp=1&amp;bbb=1&amp;hb=1"/>
          <p:cNvSpPr/>
          <p:nvPr/>
        </p:nvSpPr>
        <p:spPr>
          <a:xfrm>
            <a:off x="502920" y="38141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诱导公式常与函数、方程（组）问题结合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，解决此类问题的关键是利用诱导公式对式子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正确变形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，通常借助方程（组）、一元二次方程根与系数的关系求解，同时要注意“整体代入”思想的应用.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5_1#1724903e0?vaa=1&amp;vcp=1&amp;vop=1&amp;pid=c3bc9ead7&amp;color=0,55,96&amp;mp=1&amp;vtp=1&amp;bt=1&amp;bbb=1"/>
              <p:cNvSpPr/>
              <p:nvPr/>
            </p:nvSpPr>
            <p:spPr>
              <a:xfrm>
                <a:off x="502920" y="2079739"/>
                <a:ext cx="10570464" cy="948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的奇偶性为(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5_1#1724903e0?vaa=1&amp;vcp=1&amp;vop=1&amp;pid=c3bc9ead7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9739"/>
                <a:ext cx="10570464" cy="948055"/>
              </a:xfrm>
              <a:prstGeom prst="rect">
                <a:avLst/>
              </a:prstGeom>
              <a:blipFill>
                <a:blip r:embed="rId3"/>
                <a:stretch>
                  <a:fillRect l="-1384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7_1#1724903e0.bracket?vaa=1&amp;vcp=1&amp;vop=1&amp;pid=c3bc9ead7&amp;color=0,55,96&amp;mp=1&amp;vpa=11&amp;vtp=1"/>
          <p:cNvSpPr/>
          <p:nvPr/>
        </p:nvSpPr>
        <p:spPr>
          <a:xfrm>
            <a:off x="2945384" y="276503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95_2#1724903e0.choices?vaa=1&amp;vcp=1&amp;vop=1&amp;pid=c3bc9ead7&amp;color=0,55,96&amp;vtp=1&amp;bbb=1"/>
          <p:cNvSpPr/>
          <p:nvPr/>
        </p:nvSpPr>
        <p:spPr>
          <a:xfrm>
            <a:off x="502920" y="3029698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偶函数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奇函数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既是奇函数又是偶函数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既不是奇函数又不是偶函数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6_1#1724903e0?vaa=1&amp;vcp=1&amp;vop=1&amp;pid=c3bc9ead7&amp;color=0,55,96&amp;vtp=1&amp;bbb=1"/>
              <p:cNvSpPr/>
              <p:nvPr/>
            </p:nvSpPr>
            <p:spPr>
              <a:xfrm>
                <a:off x="502920" y="3811383"/>
                <a:ext cx="10570464" cy="11239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)⋅(−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是偶函数.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6_1#1724903e0?vaa=1&amp;vcp=1&amp;vop=1&amp;pid=c3bc9ea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11383"/>
                <a:ext cx="10570464" cy="1123950"/>
              </a:xfrm>
              <a:prstGeom prst="rect">
                <a:avLst/>
              </a:prstGeom>
              <a:blipFill>
                <a:blip r:embed="rId4"/>
                <a:stretch>
                  <a:fillRect l="-1384" b="-7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9_1#a25aac555?vaa=1&amp;vcp=1&amp;vop=1&amp;pid=c3bc9ead7&amp;color=0,55,96&amp;vtp=1&amp;bt=1&amp;bbb=1"/>
              <p:cNvSpPr/>
              <p:nvPr/>
            </p:nvSpPr>
            <p:spPr>
              <a:xfrm>
                <a:off x="502920" y="2050021"/>
                <a:ext cx="10570464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9_1#a25aac555?vaa=1&amp;vcp=1&amp;vop=1&amp;pid=c3bc9ead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50021"/>
                <a:ext cx="10570464" cy="685800"/>
              </a:xfrm>
              <a:prstGeom prst="rect">
                <a:avLst/>
              </a:prstGeom>
              <a:blipFill>
                <a:blip r:embed="rId3"/>
                <a:stretch>
                  <a:fillRect l="-1384" b="-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1_1#a25aac555.bracket?vaa=1&amp;vcp=1&amp;vop=1&amp;pid=c3bc9ead7&amp;color=0,55,96&amp;vpa=12&amp;vtp=1"/>
          <p:cNvSpPr/>
          <p:nvPr/>
        </p:nvSpPr>
        <p:spPr>
          <a:xfrm>
            <a:off x="5897880" y="229462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9_2#a25aac555.choices?vaa=1&amp;vcp=1&amp;vop=1&amp;pid=c3bc9ead7&amp;color=0,55,96&amp;vtp=1&amp;bbb=1"/>
              <p:cNvSpPr/>
              <p:nvPr/>
            </p:nvSpPr>
            <p:spPr>
              <a:xfrm>
                <a:off x="502920" y="272769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58516" algn="l"/>
                    <a:tab pos="5488432" algn="l"/>
                    <a:tab pos="81310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9_2#a25aac555.choices?vaa=1&amp;vcp=1&amp;vop=1&amp;pid=c3bc9ea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7692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00_1#a25aac555?vaa=1&amp;vcp=1&amp;vop=1&amp;pid=c3bc9ead7&amp;color=0,55,96&amp;vtp=1&amp;bbb=1"/>
              <p:cNvSpPr/>
              <p:nvPr/>
            </p:nvSpPr>
            <p:spPr>
              <a:xfrm>
                <a:off x="502920" y="3265981"/>
                <a:ext cx="10570464" cy="1729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00_1#a25aac555?vaa=1&amp;vcp=1&amp;vop=1&amp;pid=c3bc9ead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65981"/>
                <a:ext cx="10570464" cy="1729105"/>
              </a:xfrm>
              <a:prstGeom prst="rect">
                <a:avLst/>
              </a:prstGeom>
              <a:blipFill>
                <a:blip r:embed="rId5"/>
                <a:stretch>
                  <a:fillRect l="-1384" b="-49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d96b0098?vcp=1&amp;pid=16a1e957c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cd96b0098?vcp=1&amp;pid=16a1e957c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272f2a977?vcp=1&amp;pid=cd96b0098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3_1#3ab4fd8c9?vaa=1&amp;vcp=1&amp;vop=1&amp;pid=272f2a977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下列各式中，与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相等的是(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03_1#3ab4fd8c9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05_1#3ab4fd8c9.bracket?vaa=1&amp;vcp=1&amp;vop=1&amp;pid=272f2a977&amp;color=0,55,96&amp;vpa=13&amp;vtp=1"/>
          <p:cNvSpPr/>
          <p:nvPr/>
        </p:nvSpPr>
        <p:spPr>
          <a:xfrm>
            <a:off x="4477957" y="21596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03_2#3ab4fd8c9.choices?vaa=1&amp;vcp=1&amp;vop=1&amp;pid=272f2a977&amp;color=0,55,96&amp;vtp=1&amp;bbb=1"/>
              <p:cNvSpPr/>
              <p:nvPr/>
            </p:nvSpPr>
            <p:spPr>
              <a:xfrm>
                <a:off x="502920" y="2480020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42616" algn="l"/>
                    <a:tab pos="5424932" algn="l"/>
                    <a:tab pos="80040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03_2#3ab4fd8c9.choices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80020"/>
                <a:ext cx="10570464" cy="355600"/>
              </a:xfrm>
              <a:prstGeom prst="rect">
                <a:avLst/>
              </a:prstGeom>
              <a:blipFill>
                <a:blip r:embed="rId5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04_1#3ab4fd8c9?vaa=1&amp;vcp=1&amp;vop=1&amp;pid=272f2a977&amp;color=0,55,96&amp;vtp=1&amp;bbb=1"/>
              <p:cNvSpPr/>
              <p:nvPr/>
            </p:nvSpPr>
            <p:spPr>
              <a:xfrm>
                <a:off x="502920" y="288261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04_1#3ab4fd8c9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2610"/>
                <a:ext cx="10570464" cy="360680"/>
              </a:xfrm>
              <a:prstGeom prst="rect">
                <a:avLst/>
              </a:prstGeom>
              <a:blipFill>
                <a:blip r:embed="rId6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7_1#ff5465b5d?vaa=1&amp;vcp=1&amp;vop=1&amp;pid=272f2a977&amp;color=0,55,96&amp;vtp=1&amp;bt=1&amp;bbb=1"/>
              <p:cNvSpPr/>
              <p:nvPr/>
            </p:nvSpPr>
            <p:spPr>
              <a:xfrm>
                <a:off x="502920" y="2533859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7_1#ff5465b5d?vaa=1&amp;vcp=1&amp;vop=1&amp;pid=272f2a97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33859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9_1#ff5465b5d.bracket?vaa=1&amp;vcp=1&amp;vop=1&amp;pid=272f2a977&amp;color=0,55,96&amp;vpa=14&amp;vtp=1"/>
          <p:cNvSpPr/>
          <p:nvPr/>
        </p:nvSpPr>
        <p:spPr>
          <a:xfrm>
            <a:off x="5826379" y="268562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7_2#ff5465b5d.choices?vaa=1&amp;vcp=1&amp;vop=1&amp;pid=272f2a977&amp;color=0,55,96&amp;vtp=1&amp;bbb=1"/>
              <p:cNvSpPr/>
              <p:nvPr/>
            </p:nvSpPr>
            <p:spPr>
              <a:xfrm>
                <a:off x="502920" y="3025983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10891" algn="l"/>
                    <a:tab pos="5393182" algn="l"/>
                    <a:tab pos="81786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7_2#ff5465b5d.choices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25983"/>
                <a:ext cx="10570464" cy="501015"/>
              </a:xfrm>
              <a:prstGeom prst="rect">
                <a:avLst/>
              </a:prstGeom>
              <a:blipFill>
                <a:blip r:embed="rId4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08_1#ff5465b5d?vaa=1&amp;vcp=1&amp;vop=1&amp;pid=272f2a977&amp;color=0,55,96&amp;vtp=1&amp;bbb=1"/>
              <p:cNvSpPr/>
              <p:nvPr/>
            </p:nvSpPr>
            <p:spPr>
              <a:xfrm>
                <a:off x="502920" y="3532268"/>
                <a:ext cx="10570464" cy="964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由诱导公式，原式变形为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08_1#ff5465b5d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32268"/>
                <a:ext cx="10570464" cy="964565"/>
              </a:xfrm>
              <a:prstGeom prst="rect">
                <a:avLst/>
              </a:prstGeom>
              <a:blipFill>
                <a:blip r:embed="rId5"/>
                <a:stretch>
                  <a:fillRect l="-1384" b="-8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1_1#2654deb2a?vaa=1&amp;vcp=1&amp;vop=1&amp;pid=272f2a977&amp;color=0,55,96&amp;vtp=1&amp;bt=1&amp;bbb=1"/>
              <p:cNvSpPr/>
              <p:nvPr/>
            </p:nvSpPr>
            <p:spPr>
              <a:xfrm>
                <a:off x="502920" y="2244267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为锐角，则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1_1#2654deb2a?vaa=1&amp;vcp=1&amp;vop=1&amp;pid=272f2a97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4267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3_1#2654deb2a.bracket?vaa=1&amp;vcp=1&amp;vop=1&amp;pid=272f2a977&amp;color=0,55,96&amp;vpa=15&amp;vtp=1"/>
          <p:cNvSpPr/>
          <p:nvPr/>
        </p:nvSpPr>
        <p:spPr>
          <a:xfrm>
            <a:off x="5829110" y="243019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1_2#2654deb2a.choices?vaa=1&amp;vcp=1&amp;vop=1&amp;pid=272f2a977&amp;color=0,55,96&amp;vtp=1&amp;bbb=1"/>
              <p:cNvSpPr/>
              <p:nvPr/>
            </p:nvSpPr>
            <p:spPr>
              <a:xfrm>
                <a:off x="502920" y="2776396"/>
                <a:ext cx="10570464" cy="4718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553716" algn="l"/>
                    <a:tab pos="5285232" algn="l"/>
                    <a:tab pos="81310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11_2#2654deb2a.choices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6396"/>
                <a:ext cx="10570464" cy="471869"/>
              </a:xfrm>
              <a:prstGeom prst="rect">
                <a:avLst/>
              </a:prstGeom>
              <a:blipFill>
                <a:blip r:embed="rId4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2_1#2654deb2a?vaa=1&amp;vcp=1&amp;vop=1&amp;pid=272f2a977&amp;color=0,55,96&amp;vtp=1&amp;bbb=1"/>
              <p:cNvSpPr/>
              <p:nvPr/>
            </p:nvSpPr>
            <p:spPr>
              <a:xfrm>
                <a:off x="502920" y="3258426"/>
                <a:ext cx="10570464" cy="1370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2_1#2654deb2a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8426"/>
                <a:ext cx="10570464" cy="1370140"/>
              </a:xfrm>
              <a:prstGeom prst="rect">
                <a:avLst/>
              </a:prstGeom>
              <a:blipFill>
                <a:blip r:embed="rId5"/>
                <a:stretch>
                  <a:fillRect l="-1384"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5_1#4ae7546e0?vaa=1&amp;vcp=1&amp;vop=1&amp;pid=272f2a977&amp;color=0,55,96&amp;vtp=1&amp;bt=1&amp;bbb=1"/>
              <p:cNvSpPr/>
              <p:nvPr/>
            </p:nvSpPr>
            <p:spPr>
              <a:xfrm>
                <a:off x="502920" y="2706515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5_1#4ae7546e0?vaa=1&amp;vcp=1&amp;vop=1&amp;pid=272f2a97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06515"/>
                <a:ext cx="10570464" cy="535559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7_1#4ae7546e0.blank?vaa=1&amp;vcp=1&amp;vop=1&amp;pid=272f2a977&amp;color=0,55,96&amp;vpa=16&amp;vtp=1"/>
          <p:cNvSpPr/>
          <p:nvPr/>
        </p:nvSpPr>
        <p:spPr>
          <a:xfrm>
            <a:off x="3479419" y="2818592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6_1#4ae7546e0?vaa=1&amp;vcp=1&amp;vop=1&amp;pid=272f2a977&amp;color=0,55,96&amp;vtp=1&amp;bbb=1"/>
              <p:cNvSpPr/>
              <p:nvPr/>
            </p:nvSpPr>
            <p:spPr>
              <a:xfrm>
                <a:off x="502920" y="3247852"/>
                <a:ext cx="10570464" cy="109740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6_1#4ae7546e0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47852"/>
                <a:ext cx="10570464" cy="1097407"/>
              </a:xfrm>
              <a:prstGeom prst="rect">
                <a:avLst/>
              </a:prstGeom>
              <a:blipFill>
                <a:blip r:embed="rId4"/>
                <a:stretch>
                  <a:fillRect l="-1384" r="-807" b="-7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9_1#a4b1df2b4?vaa=1&amp;vcp=1&amp;vop=1&amp;pid=272f2a977&amp;color=0,55,96&amp;vtp=1&amp;bt=1&amp;bbb=1"/>
              <p:cNvSpPr/>
              <p:nvPr/>
            </p:nvSpPr>
            <p:spPr>
              <a:xfrm>
                <a:off x="502920" y="1507318"/>
                <a:ext cx="10570464" cy="162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，下列关系正确的序号为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9_1#a4b1df2b4?vaa=1&amp;vcp=1&amp;vop=1&amp;pid=272f2a97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7318"/>
                <a:ext cx="10570464" cy="1624140"/>
              </a:xfrm>
              <a:prstGeom prst="rect">
                <a:avLst/>
              </a:prstGeom>
              <a:blipFill>
                <a:blip r:embed="rId3"/>
                <a:stretch>
                  <a:fillRect l="-1384" b="-86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21_1#a4b1df2b4.blank?vaa=1&amp;vcp=1&amp;vop=1&amp;pid=272f2a977&amp;color=0,55,96&amp;vpa=17&amp;vtp=1&amp;bbb=1"/>
          <p:cNvSpPr/>
          <p:nvPr/>
        </p:nvSpPr>
        <p:spPr>
          <a:xfrm>
            <a:off x="4313428" y="1524335"/>
            <a:ext cx="1454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（2）（3）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20_1#a4b1df2b4?vaa=1&amp;vcp=1&amp;vop=1&amp;pid=272f2a977&amp;color=0,55,96&amp;vtp=1&amp;bbb=1"/>
              <p:cNvSpPr/>
              <p:nvPr/>
            </p:nvSpPr>
            <p:spPr>
              <a:xfrm>
                <a:off x="502920" y="3140664"/>
                <a:ext cx="10570464" cy="204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而正确关系的序号为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（2）（3）.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20_1#a4b1df2b4?vaa=1&amp;vcp=1&amp;vop=1&amp;pid=272f2a9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40664"/>
                <a:ext cx="10570464" cy="2043240"/>
              </a:xfrm>
              <a:prstGeom prst="rect">
                <a:avLst/>
              </a:prstGeom>
              <a:blipFill>
                <a:blip r:embed="rId4"/>
                <a:stretch>
                  <a:fillRect l="-1384" b="-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23_1#e9dc36b10?vcp=1&amp;vop=1&amp;pid=272f2a977&amp;color=0,55,96&amp;vtp=1&amp;bt=1&amp;bbb=1"/>
              <p:cNvSpPr/>
              <p:nvPr/>
            </p:nvSpPr>
            <p:spPr>
              <a:xfrm>
                <a:off x="502920" y="1814150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[云南昭通2024高一开学考]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23_1#e9dc36b10?vcp=1&amp;vop=1&amp;pid=272f2a97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14150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24_1#e1193f3c9?vcp=1&amp;vop=1&amp;pid=e9dc36b10&amp;color=0,55,96&amp;vtp=1&amp;bbb=1"/>
              <p:cNvSpPr/>
              <p:nvPr/>
            </p:nvSpPr>
            <p:spPr>
              <a:xfrm>
                <a:off x="502920" y="2301322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（1）化简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24_1#e1193f3c9?vcp=1&amp;vop=1&amp;pid=e9dc36b1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01322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25_1#e1193f3c9?vcp=1&amp;vop=1&amp;pid=e9dc36b10&amp;color=0,55,96&amp;vtp=1&amp;bbb=1"/>
              <p:cNvSpPr/>
              <p:nvPr/>
            </p:nvSpPr>
            <p:spPr>
              <a:xfrm>
                <a:off x="502920" y="2665812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25_1#e1193f3c9?vcp=1&amp;vop=1&amp;pid=e9dc36b1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65812"/>
                <a:ext cx="10570464" cy="482600"/>
              </a:xfrm>
              <a:prstGeom prst="rect">
                <a:avLst/>
              </a:prstGeom>
              <a:blipFill>
                <a:blip r:embed="rId5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26_1#f18a1f47e?vcp=1&amp;vop=1&amp;pid=e9dc36b10&amp;color=0,55,96&amp;vtp=1&amp;bbb=1"/>
              <p:cNvSpPr/>
              <p:nvPr/>
            </p:nvSpPr>
            <p:spPr>
              <a:xfrm>
                <a:off x="502920" y="3148412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26_1#f18a1f47e?vcp=1&amp;vop=1&amp;pid=e9dc36b1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48412"/>
                <a:ext cx="10570464" cy="525907"/>
              </a:xfrm>
              <a:prstGeom prst="rect">
                <a:avLst/>
              </a:prstGeom>
              <a:blipFill>
                <a:blip r:embed="rId6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27_1#f18a1f47e?vcp=1&amp;vop=1&amp;pid=e9dc36b10&amp;color=0,55,96&amp;vtp=1&amp;bbb=1"/>
              <p:cNvSpPr/>
              <p:nvPr/>
            </p:nvSpPr>
            <p:spPr>
              <a:xfrm>
                <a:off x="502920" y="3685431"/>
                <a:ext cx="10570464" cy="14366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27_1#f18a1f47e?vcp=1&amp;vop=1&amp;pid=e9dc36b1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85431"/>
                <a:ext cx="10570464" cy="1436624"/>
              </a:xfrm>
              <a:prstGeom prst="rect">
                <a:avLst/>
              </a:prstGeom>
              <a:blipFill>
                <a:blip r:embed="rId7"/>
                <a:stretch>
                  <a:fillRect l="-1384" b="-5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ff0be5c1?vcp=1&amp;pid=cd96b0098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28_1#ef5d5e440?vaa=1&amp;vcp=1&amp;vop=1&amp;pid=eff0be5c1&amp;color=0,55,96&amp;vtp=1&amp;bbb=1"/>
              <p:cNvSpPr/>
              <p:nvPr/>
            </p:nvSpPr>
            <p:spPr>
              <a:xfrm>
                <a:off x="502920" y="1235357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28_1#ef5d5e440?vaa=1&amp;vcp=1&amp;vop=1&amp;pid=eff0be5c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30_1#ef5d5e440.bracket?vaa=1&amp;vcp=1&amp;vop=1&amp;pid=eff0be5c1&amp;color=0,55,96&amp;vpa=18&amp;vtp=1"/>
          <p:cNvSpPr/>
          <p:nvPr/>
        </p:nvSpPr>
        <p:spPr>
          <a:xfrm>
            <a:off x="9143111" y="139296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28_2#ef5d5e440.choices?vaa=1&amp;vcp=1&amp;vop=1&amp;pid=eff0be5c1&amp;color=0,55,96&amp;vtp=1&amp;bbb=1"/>
              <p:cNvSpPr/>
              <p:nvPr/>
            </p:nvSpPr>
            <p:spPr>
              <a:xfrm>
                <a:off x="502920" y="173408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67991" algn="l"/>
                    <a:tab pos="5342382" algn="l"/>
                    <a:tab pos="80516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024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025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28_2#ef5d5e440.choices?vaa=1&amp;vcp=1&amp;vop=1&amp;pid=eff0be5c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4086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29_1#ef5d5e440?vaa=1&amp;vcp=1&amp;vop=1&amp;pid=eff0be5c1&amp;color=0,55,96&amp;vtp=1&amp;bbb=1&amp;hb=1"/>
              <p:cNvSpPr/>
              <p:nvPr/>
            </p:nvSpPr>
            <p:spPr>
              <a:xfrm>
                <a:off x="502920" y="2098576"/>
                <a:ext cx="10570464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是奇函数，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023=4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29_1#ef5d5e440?vaa=1&amp;vcp=1&amp;vop=1&amp;pid=eff0be5c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8576"/>
                <a:ext cx="10570464" cy="2030540"/>
              </a:xfrm>
              <a:prstGeom prst="rect">
                <a:avLst/>
              </a:prstGeom>
              <a:blipFill>
                <a:blip r:embed="rId5"/>
                <a:stretch>
                  <a:fillRect l="-13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1#目录1:91db91c33?lid=e5087d8d5&amp;cid=e5087d8d5&amp;vtp=1&amp;bt=1&amp;bbb=1">
                <a:hlinkClick r:id="rId3" action="ppaction://hlinksldjump"/>
              </p:cNvPr>
              <p:cNvSpPr/>
              <p:nvPr/>
            </p:nvSpPr>
            <p:spPr>
              <a:xfrm>
                <a:off x="6803136" y="1537557"/>
                <a:ext cx="5404104" cy="466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1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知识点1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7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2" name="C_1#目录1:91db91c33?lid=e5087d8d5&amp;cid=e5087d8d5&amp;vtp=1&amp;bt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1537557"/>
                <a:ext cx="5404104" cy="466344"/>
              </a:xfrm>
              <a:prstGeom prst="rect">
                <a:avLst/>
              </a:prstGeom>
              <a:blipFill>
                <a:blip r:embed="rId4"/>
                <a:stretch>
                  <a:fillRect l="-2368" b="-38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1#目录1:91db91c33?lid=1ddc82c2e&amp;cid=1ddc82c2e&amp;vtp=1&amp;bbb=1">
            <a:hlinkClick r:id="rId3" action="ppaction://hlinksldjump"/>
          </p:cNvPr>
          <p:cNvSpPr/>
          <p:nvPr/>
        </p:nvSpPr>
        <p:spPr>
          <a:xfrm>
            <a:off x="6803136" y="2031333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角的旋转对称</a:t>
            </a:r>
            <a:endParaRPr lang="en-US" altLang="zh-CN" sz="17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1#目录1:91db91c33?lid=4a928570c&amp;cid=4a928570c&amp;vtp=1&amp;bbb=1">
                <a:hlinkClick r:id="rId3" action="ppaction://hlinksldjump"/>
              </p:cNvPr>
              <p:cNvSpPr/>
              <p:nvPr/>
            </p:nvSpPr>
            <p:spPr>
              <a:xfrm>
                <a:off x="6803136" y="2342229"/>
                <a:ext cx="5404104" cy="32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1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知识点3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的三角函数值之间的关系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4" name="C_1#目录1:91db91c33?lid=4a928570c&amp;cid=4a928570c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2342229"/>
                <a:ext cx="5404104" cy="320040"/>
              </a:xfrm>
              <a:prstGeom prst="rect">
                <a:avLst/>
              </a:prstGeom>
              <a:blipFill>
                <a:blip r:embed="rId5"/>
                <a:stretch>
                  <a:fillRect l="-2368" t="-11321" b="-28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1#目录1:91db91c33?lid=08942d059&amp;cid=08942d059&amp;vtp=1&amp;bbb=1">
                <a:hlinkClick r:id="rId3" action="ppaction://hlinksldjump"/>
              </p:cNvPr>
              <p:cNvSpPr/>
              <p:nvPr/>
            </p:nvSpPr>
            <p:spPr>
              <a:xfrm>
                <a:off x="6803136" y="2662269"/>
                <a:ext cx="5404104" cy="32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1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知识点4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的三角函数值之间的关系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5" name="C_1#目录1:91db91c33?lid=08942d059&amp;cid=08942d059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2662269"/>
                <a:ext cx="5404104" cy="320040"/>
              </a:xfrm>
              <a:prstGeom prst="rect">
                <a:avLst/>
              </a:prstGeom>
              <a:blipFill>
                <a:blip r:embed="rId6"/>
                <a:stretch>
                  <a:fillRect l="-2368" t="-13462" b="-30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91db91c33?lid=5497ca325&amp;cid=5497ca325&amp;vtp=1&amp;bbb=1">
                <a:hlinkClick r:id="rId3" action="ppaction://hlinksldjump"/>
              </p:cNvPr>
              <p:cNvSpPr/>
              <p:nvPr/>
            </p:nvSpPr>
            <p:spPr>
              <a:xfrm>
                <a:off x="6803136" y="2943701"/>
                <a:ext cx="540410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7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知识点5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Arial" pitchFamily="34" charset="-122"/>
                            <a:cs typeface="Arial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的三角函数值之间的关系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6" name="C_1#目录1:91db91c33?lid=5497ca325&amp;cid=5497ca325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2943701"/>
                <a:ext cx="5404104" cy="457200"/>
              </a:xfrm>
              <a:prstGeom prst="rect">
                <a:avLst/>
              </a:prstGeom>
              <a:blipFill>
                <a:blip r:embed="rId7"/>
                <a:stretch>
                  <a:fillRect l="-2368" b="-2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_1#目录1:91db91c33?lid=68de7d80b&amp;cid=68de7d80b&amp;vtp=1&amp;bbb=1">
                <a:hlinkClick r:id="rId3" action="ppaction://hlinksldjump"/>
              </p:cNvPr>
              <p:cNvSpPr/>
              <p:nvPr/>
            </p:nvSpPr>
            <p:spPr>
              <a:xfrm>
                <a:off x="6803136" y="3361872"/>
                <a:ext cx="540410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7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知识点6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Arial" pitchFamily="34" charset="-122"/>
                            <a:cs typeface="Arial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的三角函数值之间的关系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7" name="C_1#目录1:91db91c33?lid=68de7d80b&amp;cid=68de7d80b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3361872"/>
                <a:ext cx="5404104" cy="457200"/>
              </a:xfrm>
              <a:prstGeom prst="rect">
                <a:avLst/>
              </a:prstGeom>
              <a:blipFill>
                <a:blip r:embed="rId8"/>
                <a:stretch>
                  <a:fillRect l="-2368" b="-2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_1#目录1:91db91c33?lid=b9a7b7b07&amp;cid=b9a7b7b07&amp;vtp=1&amp;bbb=1">
                <a:hlinkClick r:id="rId3" action="ppaction://hlinksldjump"/>
              </p:cNvPr>
              <p:cNvSpPr/>
              <p:nvPr/>
            </p:nvSpPr>
            <p:spPr>
              <a:xfrm>
                <a:off x="6803136" y="3819072"/>
                <a:ext cx="5404104" cy="54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800"/>
                  </a:lnSpc>
                </a:pP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知识点7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7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Arial" pitchFamily="34" charset="-122"/>
                            <a:cs typeface="Arial" pitchFamily="34" charset="-120"/>
                          </a:rPr>
                        </m:ctrlPr>
                      </m:fPr>
                      <m:num>
                        <m: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7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17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7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7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的三角函数值之间的关系</a:t>
                </a:r>
                <a:endParaRPr lang="en-US" altLang="zh-CN" sz="1700" dirty="0"/>
              </a:p>
            </p:txBody>
          </p:sp>
        </mc:Choice>
        <mc:Fallback>
          <p:sp>
            <p:nvSpPr>
              <p:cNvPr id="8" name="C_1#目录1:91db91c33?lid=b9a7b7b07&amp;cid=b9a7b7b07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3819072"/>
                <a:ext cx="5404104" cy="548640"/>
              </a:xfrm>
              <a:prstGeom prst="rect">
                <a:avLst/>
              </a:prstGeom>
              <a:blipFill>
                <a:blip r:embed="rId9"/>
                <a:stretch>
                  <a:fillRect l="-23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_1#目录1:91db91c33?lid=385109e9b&amp;cid=385109e9b&amp;vtp=1&amp;bbb=1">
            <a:hlinkClick r:id="rId10" action="ppaction://hlinksldjump"/>
          </p:cNvPr>
          <p:cNvSpPr/>
          <p:nvPr/>
        </p:nvSpPr>
        <p:spPr>
          <a:xfrm>
            <a:off x="6803136" y="470541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知识拓展</a:t>
            </a:r>
            <a:endParaRPr lang="en-US" altLang="zh-CN" sz="1700" dirty="0"/>
          </a:p>
        </p:txBody>
      </p:sp>
      <p:sp>
        <p:nvSpPr>
          <p:cNvPr id="10" name="C_1#目录1:91db91c33?lid=05057cba0&amp;cid=05057cba0&amp;vtp=1&amp;bbb=1">
            <a:hlinkClick r:id="rId11" action="ppaction://hlinksldjump"/>
          </p:cNvPr>
          <p:cNvSpPr/>
          <p:nvPr/>
        </p:nvSpPr>
        <p:spPr>
          <a:xfrm>
            <a:off x="6787896" y="5773579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应用诱导公式时忽视三角函数名和符号改变致错</a:t>
            </a:r>
            <a:endParaRPr lang="en-US" altLang="zh-CN" sz="17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32_1#3cd5ecc88?vaa=1&amp;vcp=1&amp;vop=1&amp;pid=eff0be5c1&amp;color=0,55,96&amp;vtp=1&amp;bt=1&amp;bbb=1"/>
              <p:cNvSpPr/>
              <p:nvPr/>
            </p:nvSpPr>
            <p:spPr>
              <a:xfrm>
                <a:off x="502920" y="215546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32_1#3cd5ecc88?vaa=1&amp;vcp=1&amp;vop=1&amp;pid=eff0be5c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5546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4_1#3cd5ecc88.bracket?vaa=1&amp;vcp=1&amp;vop=1&amp;pid=eff0be5c1&amp;color=0,55,96&amp;vpa=19&amp;vtp=1"/>
          <p:cNvSpPr/>
          <p:nvPr/>
        </p:nvSpPr>
        <p:spPr>
          <a:xfrm>
            <a:off x="5355400" y="223725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32_2#3cd5ecc88.choices?vaa=1&amp;vcp=1&amp;vop=1&amp;pid=eff0be5c1&amp;color=0,55,96&amp;vtp=1&amp;bbb=1"/>
              <p:cNvSpPr/>
              <p:nvPr/>
            </p:nvSpPr>
            <p:spPr>
              <a:xfrm>
                <a:off x="502920" y="2526048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18816" algn="l"/>
                    <a:tab pos="5412232" algn="l"/>
                    <a:tab pos="80675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89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45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32_2#3cd5ecc88.choices?vaa=1&amp;vcp=1&amp;vop=1&amp;pid=eff0be5c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6048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33_1#3cd5ecc88?vaa=1&amp;vcp=1&amp;vop=1&amp;pid=eff0be5c1&amp;color=0,55,96&amp;vtp=1&amp;bbb=1"/>
              <p:cNvSpPr/>
              <p:nvPr/>
            </p:nvSpPr>
            <p:spPr>
              <a:xfrm>
                <a:off x="502920" y="3064337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33_1#3cd5ecc88?vaa=1&amp;vcp=1&amp;vop=1&amp;pid=eff0be5c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64337"/>
                <a:ext cx="10570464" cy="1676400"/>
              </a:xfrm>
              <a:prstGeom prst="rect">
                <a:avLst/>
              </a:prstGeom>
              <a:blipFill>
                <a:blip r:embed="rId5"/>
                <a:stretch>
                  <a:fillRect l="-1384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36_1#023b8b960?vaa=1&amp;vcp=1&amp;vop=1&amp;pid=eff0be5c1&amp;color=0,55,96&amp;vtp=1&amp;bt=1&amp;bbb=1&amp;hb=1"/>
              <p:cNvSpPr/>
              <p:nvPr/>
            </p:nvSpPr>
            <p:spPr>
              <a:xfrm>
                <a:off x="502920" y="1434516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36_1#023b8b960?vaa=1&amp;vcp=1&amp;vop=1&amp;pid=eff0be5c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34516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r="-980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38_1#023b8b960.blank?vaa=1&amp;vcp=1&amp;vop=1&amp;pid=eff0be5c1&amp;color=0,55,96&amp;vpa=20&amp;vtp=1&amp;bbb=1&amp;rh=24"/>
              <p:cNvSpPr/>
              <p:nvPr/>
            </p:nvSpPr>
            <p:spPr>
              <a:xfrm>
                <a:off x="502920" y="1404036"/>
                <a:ext cx="11007725" cy="30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/>
                <a:r>
                  <a:rPr lang="en-US" altLang="zh-CN" sz="20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（或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1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3" name="QB_6_AN.138_1#023b8b960.blank?vaa=1&amp;vcp=1&amp;vop=1&amp;pid=eff0be5c1&amp;color=0,55,96&amp;vpa=20&amp;vtp=1&amp;bbb=1&amp;rh=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04036"/>
                <a:ext cx="11007725" cy="304800"/>
              </a:xfrm>
              <a:prstGeom prst="rect">
                <a:avLst/>
              </a:prstGeom>
              <a:blipFill>
                <a:blip r:embed="rId4"/>
                <a:stretch>
                  <a:fillRect t="-26000" b="-52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39_1#023b8b960.blank?vaa=1&amp;vcp=1&amp;vop=1&amp;pid=eff0be5c1&amp;color=0,55,96&amp;vpa=21&amp;vtp=1&amp;bbb=1&amp;rh=32.4"/>
              <p:cNvSpPr/>
              <p:nvPr/>
            </p:nvSpPr>
            <p:spPr>
              <a:xfrm>
                <a:off x="3983863" y="1795512"/>
                <a:ext cx="1155383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(或−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39_1#023b8b960.blank?vaa=1&amp;vcp=1&amp;vop=1&amp;pid=eff0be5c1&amp;color=0,55,96&amp;vpa=21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863" y="1795512"/>
                <a:ext cx="1155383" cy="411480"/>
              </a:xfrm>
              <a:prstGeom prst="rect">
                <a:avLst/>
              </a:prstGeom>
              <a:blipFill>
                <a:blip r:embed="rId5"/>
                <a:stretch>
                  <a:fillRect b="-59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37_1#023b8b960?vaa=1&amp;vcp=1&amp;vop=1&amp;pid=eff0be5c1&amp;color=0,55,96&amp;vtp=1&amp;bbb=1"/>
              <p:cNvSpPr/>
              <p:nvPr/>
            </p:nvSpPr>
            <p:spPr>
              <a:xfrm>
                <a:off x="502920" y="2281414"/>
                <a:ext cx="10570464" cy="3304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137_1#023b8b960?vaa=1&amp;vcp=1&amp;vop=1&amp;pid=eff0be5c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1414"/>
                <a:ext cx="10570464" cy="3304032"/>
              </a:xfrm>
              <a:prstGeom prst="rect">
                <a:avLst/>
              </a:prstGeom>
              <a:blipFill>
                <a:blip r:embed="rId6"/>
                <a:stretch>
                  <a:fillRect l="-1384" b="-2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866216d?vcp=1&amp;pid=cd96b0098&amp;color=0,55,96&amp;vtp=1&amp;bt=1&amp;bbb=1"/>
          <p:cNvSpPr/>
          <p:nvPr/>
        </p:nvSpPr>
        <p:spPr>
          <a:xfrm>
            <a:off x="502920" y="792000"/>
            <a:ext cx="10570464" cy="427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41_1#3182e70a6?vaa=1&amp;vcp=1&amp;vop=1&amp;pid=91866216d&amp;color=0,55,96&amp;vtp=1&amp;bbb=1&amp;hb=1"/>
              <p:cNvSpPr/>
              <p:nvPr/>
            </p:nvSpPr>
            <p:spPr>
              <a:xfrm>
                <a:off x="502920" y="1266988"/>
                <a:ext cx="10570464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刘徽是中国魏晋时期杰出的数学家，他提出“割圆求周”方法:当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很大时，用圆内接正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边形的周长近似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等于圆周长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，并计算出精确度很高的圆周率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≈3.141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.在《九章算术注》中总结出“割之弥细，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所失弥少，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割之又割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，以至于不可割，则与圆周合体而无所失矣”的极限思想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，可以说他是中国古代极限思想的杰出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代表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.运用此思想，当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3.141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的近似值为(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41_1#3182e70a6?vaa=1&amp;vcp=1&amp;vop=1&amp;pid=91866216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66988"/>
                <a:ext cx="10570464" cy="1522730"/>
              </a:xfrm>
              <a:prstGeom prst="rect">
                <a:avLst/>
              </a:prstGeom>
              <a:blipFill>
                <a:blip r:embed="rId3"/>
                <a:stretch>
                  <a:fillRect l="-1384" t="-400" r="-2710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3_1#3182e70a6.bracket?vaa=1&amp;vcp=1&amp;vop=1&amp;pid=91866216d&amp;color=0,55,96&amp;vpa=22&amp;vtp=1"/>
          <p:cNvSpPr/>
          <p:nvPr/>
        </p:nvSpPr>
        <p:spPr>
          <a:xfrm>
            <a:off x="6644894" y="252802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41_2#3182e70a6.choices?vaa=1&amp;vcp=1&amp;vop=1&amp;pid=91866216d&amp;color=0,55,96&amp;vtp=1&amp;bbb=1"/>
              <p:cNvSpPr/>
              <p:nvPr/>
            </p:nvSpPr>
            <p:spPr>
              <a:xfrm>
                <a:off x="502920" y="2833699"/>
                <a:ext cx="10570464" cy="336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2709291" algn="l"/>
                    <a:tab pos="53931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73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0.026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41_2#3182e70a6.choices?vaa=1&amp;vcp=1&amp;vop=1&amp;pid=91866216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33699"/>
                <a:ext cx="10570464" cy="336550"/>
              </a:xfrm>
              <a:prstGeom prst="rect">
                <a:avLst/>
              </a:prstGeom>
              <a:blipFill>
                <a:blip r:embed="rId4"/>
                <a:stretch>
                  <a:fillRect l="-1384" t="-3636" b="-4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42_1#3182e70a6?vaa=1&amp;vcp=1&amp;vop=1&amp;pid=91866216d&amp;color=0,55,96&amp;vtp=1&amp;bbb=1&amp;hb=1"/>
              <p:cNvSpPr/>
              <p:nvPr/>
            </p:nvSpPr>
            <p:spPr>
              <a:xfrm>
                <a:off x="502920" y="3176917"/>
                <a:ext cx="10570464" cy="2303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以将一个单位圆平分成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360个扇形，则每一个扇形的圆心角为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，且每一个扇形面积可近似看作与扇形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顶角相同的等腰三角形的面积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360个等腰三角形的面积之和近似为单位圆的面积，即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×1×1×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3.141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≈0.017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42_1#3182e70a6?vaa=1&amp;vcp=1&amp;vop=1&amp;pid=91866216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76917"/>
                <a:ext cx="10570464" cy="2303590"/>
              </a:xfrm>
              <a:prstGeom prst="rect">
                <a:avLst/>
              </a:prstGeom>
              <a:blipFill>
                <a:blip r:embed="rId5"/>
                <a:stretch>
                  <a:fillRect l="-1384" t="-265" r="-865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45_1#5465c92eb?vcp=1&amp;vop=1&amp;pid=91866216d&amp;color=0,55,96&amp;vtp=1&amp;bt=1&amp;bbb=1&amp;hb=1"/>
              <p:cNvSpPr/>
              <p:nvPr/>
            </p:nvSpPr>
            <p:spPr>
              <a:xfrm>
                <a:off x="502920" y="1415465"/>
                <a:ext cx="10570464" cy="1205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[福建龙岩2025高一月考]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象限角.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①一，②二，③三，④四，这四个选项中选择一个你认为恰当的选项填在上面的横线上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，并根据你的选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择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，解答以下问题：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45_1#5465c92eb?vcp=1&amp;vop=1&amp;pid=91866216d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15465"/>
                <a:ext cx="10570464" cy="1205230"/>
              </a:xfrm>
              <a:prstGeom prst="rect">
                <a:avLst/>
              </a:prstGeom>
              <a:blipFill>
                <a:blip r:embed="rId3"/>
                <a:stretch>
                  <a:fillRect l="-1384" r="-980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46_1#f7a88a87e?vcp=1&amp;vop=1&amp;pid=5465c92eb&amp;color=0,55,96&amp;vtp=1&amp;bbb=1"/>
              <p:cNvSpPr/>
              <p:nvPr/>
            </p:nvSpPr>
            <p:spPr>
              <a:xfrm>
                <a:off x="502920" y="267524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46_1#f7a88a87e?vcp=1&amp;vop=1&amp;pid=5465c92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75241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47_1#f7a88a87e?vcp=1&amp;vop=1&amp;pid=5465c92eb&amp;color=0,55,96&amp;vtp=1&amp;bbb=1"/>
              <p:cNvSpPr/>
              <p:nvPr/>
            </p:nvSpPr>
            <p:spPr>
              <a:xfrm>
                <a:off x="502920" y="3048558"/>
                <a:ext cx="10570464" cy="210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47_1#f7a88a87e?vcp=1&amp;vop=1&amp;pid=5465c92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48558"/>
                <a:ext cx="10570464" cy="2108200"/>
              </a:xfrm>
              <a:prstGeom prst="rect">
                <a:avLst/>
              </a:prstGeom>
              <a:blipFill>
                <a:blip r:embed="rId5"/>
                <a:stretch>
                  <a:fillRect l="-1384" b="-11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8_1#36b228c9a?vcp=1&amp;vop=1&amp;pid=5465c92eb&amp;color=0,55,96&amp;vtp=1&amp;bt=1&amp;bbb=1"/>
              <p:cNvSpPr/>
              <p:nvPr/>
            </p:nvSpPr>
            <p:spPr>
              <a:xfrm>
                <a:off x="502920" y="1589963"/>
                <a:ext cx="10570464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（2）化简求值: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8_1#36b228c9a?vcp=1&amp;vop=1&amp;pid=5465c92e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89963"/>
                <a:ext cx="10570464" cy="584200"/>
              </a:xfrm>
              <a:prstGeom prst="rect">
                <a:avLst/>
              </a:prstGeom>
              <a:blipFill>
                <a:blip r:embed="rId3"/>
                <a:stretch>
                  <a:fillRect l="-1384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49_1#36b228c9a?vcp=1&amp;vop=1&amp;pid=5465c92eb&amp;color=0,55,96&amp;vtp=1&amp;bbb=1"/>
              <p:cNvSpPr/>
              <p:nvPr/>
            </p:nvSpPr>
            <p:spPr>
              <a:xfrm>
                <a:off x="502920" y="2166035"/>
                <a:ext cx="10570464" cy="3129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49_1#36b228c9a?vcp=1&amp;vop=1&amp;pid=5465c92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6035"/>
                <a:ext cx="10570464" cy="3129534"/>
              </a:xfrm>
              <a:prstGeom prst="rect">
                <a:avLst/>
              </a:prstGeom>
              <a:blipFill>
                <a:blip r:embed="rId4"/>
                <a:stretch>
                  <a:fillRect l="-1384" b="-2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53647-24A5-4FBB-EA7B-F3F0A1123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_1#目录1:91db91c33?lid=7b926c689&amp;cid=7b926c689&amp;vtp=1&amp;bbb=1">
            <a:hlinkClick r:id="rId3" action="ppaction://hlinksldjump"/>
          </p:cNvPr>
          <p:cNvSpPr/>
          <p:nvPr/>
        </p:nvSpPr>
        <p:spPr>
          <a:xfrm>
            <a:off x="6787896" y="2760631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利用诱导公式求值</a:t>
            </a:r>
            <a:endParaRPr lang="en-US" altLang="zh-CN" sz="1700" dirty="0"/>
          </a:p>
        </p:txBody>
      </p:sp>
      <p:sp>
        <p:nvSpPr>
          <p:cNvPr id="17" name="C_1#目录1:91db91c33?lid=c447b1e99&amp;cid=c447b1e99&amp;vtp=1&amp;bbb=1">
            <a:hlinkClick r:id="rId4" action="ppaction://hlinksldjump"/>
          </p:cNvPr>
          <p:cNvSpPr/>
          <p:nvPr/>
        </p:nvSpPr>
        <p:spPr>
          <a:xfrm>
            <a:off x="6787896" y="3089815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三角函数式的化简</a:t>
            </a:r>
            <a:endParaRPr lang="en-US" altLang="zh-CN" sz="1700" dirty="0"/>
          </a:p>
        </p:txBody>
      </p:sp>
      <p:sp>
        <p:nvSpPr>
          <p:cNvPr id="18" name="C_1#目录1:91db91c33?lid=453f7b1c3&amp;cid=453f7b1c3&amp;vtp=1&amp;bbb=1">
            <a:hlinkClick r:id="rId5" action="ppaction://hlinksldjump"/>
          </p:cNvPr>
          <p:cNvSpPr/>
          <p:nvPr/>
        </p:nvSpPr>
        <p:spPr>
          <a:xfrm>
            <a:off x="6787896" y="3409855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三角函数式的证明</a:t>
            </a:r>
            <a:endParaRPr lang="en-US" altLang="zh-CN" sz="1700" dirty="0"/>
          </a:p>
        </p:txBody>
      </p:sp>
      <p:sp>
        <p:nvSpPr>
          <p:cNvPr id="19" name="C_1#目录1:91db91c33?lid=3eba49aac&amp;cid=3eba49aac&amp;vtp=1&amp;bbb=1">
            <a:hlinkClick r:id="rId6" action="ppaction://hlinksldjump"/>
          </p:cNvPr>
          <p:cNvSpPr/>
          <p:nvPr/>
        </p:nvSpPr>
        <p:spPr>
          <a:xfrm>
            <a:off x="6787896" y="3739039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诱导公式在三角形中的应用</a:t>
            </a:r>
            <a:endParaRPr lang="en-US" altLang="zh-CN" sz="1700" dirty="0"/>
          </a:p>
        </p:txBody>
      </p:sp>
      <p:sp>
        <p:nvSpPr>
          <p:cNvPr id="20" name="C_1#目录1:91db91c33?lid=c3bc9ead7&amp;cid=c3bc9ead7&amp;vtp=1&amp;bbb=1">
            <a:hlinkClick r:id="rId7" action="ppaction://hlinksldjump"/>
          </p:cNvPr>
          <p:cNvSpPr/>
          <p:nvPr/>
        </p:nvSpPr>
        <p:spPr>
          <a:xfrm>
            <a:off x="6787896" y="4059079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题型5</a:t>
            </a:r>
            <a:r>
              <a:rPr lang="en-US" altLang="zh-CN" sz="17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7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诱导公式的综合应用</a:t>
            </a:r>
            <a:endParaRPr lang="en-US" altLang="zh-CN" sz="1700" dirty="0"/>
          </a:p>
        </p:txBody>
      </p:sp>
    </p:spTree>
    <p:extLst>
      <p:ext uri="{BB962C8B-B14F-4D97-AF65-F5344CB8AC3E}">
        <p14:creationId xmlns:p14="http://schemas.microsoft.com/office/powerpoint/2010/main" val="29208536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1db91c33?vcp=1&amp;pid=16a1e957c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91db91c33?vcp=1&amp;pid=16a1e957c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e5087d8d5?vcp=1&amp;pid=91db91c33&amp;color=97,97,244&amp;vtp=1&amp;bbb=1"/>
              <p:cNvSpPr/>
              <p:nvPr/>
            </p:nvSpPr>
            <p:spPr>
              <a:xfrm>
                <a:off x="502920" y="1490472"/>
                <a:ext cx="10570464" cy="684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知识点1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2000" b="1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C_5_BD#e5087d8d5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90472"/>
                <a:ext cx="10570464" cy="684784"/>
              </a:xfrm>
              <a:prstGeom prst="rect">
                <a:avLst/>
              </a:prstGeom>
              <a:blipFill>
                <a:blip r:embed="rId4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5_BD#1ddc82c2e?vcp=1&amp;pid=91db91c33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角的旋转对称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_5_BD#4a928570c?vcp=1&amp;pid=91db91c33&amp;color=97,97,244&amp;vtp=1&amp;bbb=1"/>
              <p:cNvSpPr/>
              <p:nvPr/>
            </p:nvSpPr>
            <p:spPr>
              <a:xfrm>
                <a:off x="502920" y="2404872"/>
                <a:ext cx="10570464" cy="67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知识点3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的三角函数值之间的关系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C_5_BD#4a928570c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04872"/>
                <a:ext cx="10570464" cy="675640"/>
              </a:xfrm>
              <a:prstGeom prst="rect">
                <a:avLst/>
              </a:prstGeom>
              <a:blipFill>
                <a:blip r:embed="rId5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_5_BD#08942d059?vcp=1&amp;pid=91db91c33&amp;color=97,97,244&amp;vtp=1&amp;bbb=1"/>
              <p:cNvSpPr/>
              <p:nvPr/>
            </p:nvSpPr>
            <p:spPr>
              <a:xfrm>
                <a:off x="502920" y="2862072"/>
                <a:ext cx="10570464" cy="67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知识点4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的三角函数值之间的关系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7" name="C_5_BD#08942d059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62072"/>
                <a:ext cx="10570464" cy="675640"/>
              </a:xfrm>
              <a:prstGeom prst="rect">
                <a:avLst/>
              </a:prstGeom>
              <a:blipFill>
                <a:blip r:embed="rId6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_5_BD#5497ca325?vcp=1&amp;pid=91db91c33&amp;color=97,97,244&amp;vtp=1&amp;bbb=1"/>
              <p:cNvSpPr/>
              <p:nvPr/>
            </p:nvSpPr>
            <p:spPr>
              <a:xfrm>
                <a:off x="502920" y="3319272"/>
                <a:ext cx="10570464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知识点5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的三角函数值之间的关系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8" name="C_5_BD#5497ca325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9272"/>
                <a:ext cx="10570464" cy="812800"/>
              </a:xfrm>
              <a:prstGeom prst="rect">
                <a:avLst/>
              </a:prstGeom>
              <a:blipFill>
                <a:blip r:embed="rId7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_5_BD#68de7d80b?vcp=1&amp;pid=91db91c33&amp;color=97,97,244&amp;vtp=1&amp;bbb=1"/>
              <p:cNvSpPr/>
              <p:nvPr/>
            </p:nvSpPr>
            <p:spPr>
              <a:xfrm>
                <a:off x="502920" y="3803904"/>
                <a:ext cx="10570464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知识点6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的三角函数值之间的关系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9" name="C_5_BD#68de7d80b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03904"/>
                <a:ext cx="10570464" cy="812800"/>
              </a:xfrm>
              <a:prstGeom prst="rect">
                <a:avLst/>
              </a:prstGeom>
              <a:blipFill>
                <a:blip r:embed="rId8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_5_BD#b9a7b7b07?vcp=1&amp;pid=91db91c33&amp;color=97,97,244&amp;vtp=1&amp;bbb=1"/>
              <p:cNvSpPr/>
              <p:nvPr/>
            </p:nvSpPr>
            <p:spPr>
              <a:xfrm>
                <a:off x="502920" y="4288536"/>
                <a:ext cx="10570464" cy="86766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知识点7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的三角函数值之间的关系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10" name="C_5_BD#b9a7b7b07?vcp=1&amp;pid=91db91c33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88536"/>
                <a:ext cx="10570464" cy="867664"/>
              </a:xfrm>
              <a:prstGeom prst="rect">
                <a:avLst/>
              </a:prstGeom>
              <a:blipFill>
                <a:blip r:embed="rId9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a2ebb7d3?vcp=1&amp;pid=16a1e957c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0a2ebb7d3?vcp=1&amp;pid=16a1e957c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385109e9b?vcp=1&amp;pid=0a2ebb7d3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知识拓展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6878ebad3?vaa=1&amp;vcp=1&amp;vop=1&amp;pid=385109e9b&amp;color=0,55,96&amp;vtp=1&amp;bbb=1"/>
              <p:cNvSpPr/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_1#6878ebad3?vaa=1&amp;vcp=1&amp;vop=1&amp;pid=385109e9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_1#6878ebad3.bracket?vaa=1&amp;vcp=1&amp;vop=1&amp;pid=385109e9b&amp;color=0,55,96&amp;vpa=1&amp;vtp=1"/>
          <p:cNvSpPr/>
          <p:nvPr/>
        </p:nvSpPr>
        <p:spPr>
          <a:xfrm>
            <a:off x="4525391" y="196802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_2#6878ebad3.choices?vaa=1&amp;vcp=1&amp;vop=1&amp;pid=385109e9b&amp;color=0,55,96&amp;vtp=1&amp;bbb=1"/>
              <p:cNvSpPr/>
              <p:nvPr/>
            </p:nvSpPr>
            <p:spPr>
              <a:xfrm>
                <a:off x="502920" y="224691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31516" algn="l"/>
                    <a:tab pos="5221732" algn="l"/>
                    <a:tab pos="79913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_2#6878ebad3.choices?vaa=1&amp;vcp=1&amp;vop=1&amp;pid=385109e9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6912"/>
                <a:ext cx="10570464" cy="52546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_1#6878ebad3?vaa=1&amp;vcp=1&amp;vop=1&amp;pid=385109e9b&amp;color=0,55,96&amp;vtp=1&amp;bbb=1"/>
              <p:cNvSpPr/>
              <p:nvPr/>
            </p:nvSpPr>
            <p:spPr>
              <a:xfrm>
                <a:off x="502920" y="2773137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，倒序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两式相乘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)⋯(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_1#6878ebad3?vaa=1&amp;vcp=1&amp;vop=1&amp;pid=385109e9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3137"/>
                <a:ext cx="10570464" cy="1608455"/>
              </a:xfrm>
              <a:prstGeom prst="rect">
                <a:avLst/>
              </a:prstGeom>
              <a:blipFill>
                <a:blip r:embed="rId6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_1#d1f4fb823?vcp=1&amp;vop=1&amp;pid=385109e9b&amp;color=0,55,96&amp;vtp=1&amp;bt=1&amp;bbb=1"/>
              <p:cNvSpPr/>
              <p:nvPr/>
            </p:nvSpPr>
            <p:spPr>
              <a:xfrm>
                <a:off x="502920" y="1382477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5_1#d1f4fb823?vcp=1&amp;vop=1&amp;pid=385109e9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82477"/>
                <a:ext cx="10570464" cy="525971"/>
              </a:xfrm>
              <a:prstGeom prst="rect">
                <a:avLst/>
              </a:prstGeom>
              <a:blipFill>
                <a:blip r:embed="rId3"/>
                <a:stretch>
                  <a:fillRect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_1#d1f4fb823?vcp=1&amp;vop=1&amp;pid=385109e9b&amp;color=0,55,96&amp;vtp=1&amp;bbb=1"/>
              <p:cNvSpPr/>
              <p:nvPr/>
            </p:nvSpPr>
            <p:spPr>
              <a:xfrm>
                <a:off x="502920" y="1911051"/>
                <a:ext cx="10570464" cy="33416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6_1#d1f4fb823?vcp=1&amp;vop=1&amp;pid=385109e9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11051"/>
                <a:ext cx="10570464" cy="3341624"/>
              </a:xfrm>
              <a:prstGeom prst="rect">
                <a:avLst/>
              </a:prstGeom>
              <a:blipFill>
                <a:blip r:embed="rId4"/>
                <a:stretch>
                  <a:fillRect l="-1384" b="-23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EX.7_1#d1f4fb823?vcp=1&amp;vop=1&amp;pid=385109e9b&amp;color=0,55,96&amp;vtp=1&amp;bbb=1"/>
          <p:cNvSpPr/>
          <p:nvPr/>
        </p:nvSpPr>
        <p:spPr>
          <a:xfrm>
            <a:off x="502920" y="5238451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【关键点拨】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方法二有效地避开了分类讨论.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4615</Words>
  <Application>Microsoft Office PowerPoint</Application>
  <PresentationFormat>宽屏</PresentationFormat>
  <Paragraphs>410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3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2025-09-29T09:59:06Z</dcterms:created>
  <dcterms:modified xsi:type="dcterms:W3CDTF">2025-09-29T11:41:15Z</dcterms:modified>
  <cp:category/>
  <cp:contentStatus/>
</cp:coreProperties>
</file>